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3" r:id="rId2"/>
    <p:sldId id="284" r:id="rId3"/>
    <p:sldId id="285" r:id="rId4"/>
    <p:sldId id="287" r:id="rId5"/>
    <p:sldId id="291" r:id="rId6"/>
    <p:sldId id="292" r:id="rId7"/>
    <p:sldId id="301" r:id="rId8"/>
    <p:sldId id="288" r:id="rId9"/>
    <p:sldId id="289" r:id="rId10"/>
    <p:sldId id="295" r:id="rId11"/>
    <p:sldId id="290" r:id="rId12"/>
    <p:sldId id="294" r:id="rId13"/>
    <p:sldId id="296" r:id="rId14"/>
    <p:sldId id="297" r:id="rId15"/>
    <p:sldId id="298" r:id="rId16"/>
    <p:sldId id="299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43"/>
    <p:restoredTop sz="99834" autoAdjust="0"/>
  </p:normalViewPr>
  <p:slideViewPr>
    <p:cSldViewPr snapToGrid="0" snapToObjects="1">
      <p:cViewPr varScale="1">
        <p:scale>
          <a:sx n="118" d="100"/>
          <a:sy n="118" d="100"/>
        </p:scale>
        <p:origin x="10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BF507-E941-9E44-BE2A-7DA8FDC4A46D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8DF96-948F-BF49-886B-AC19DB6121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4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F96-948F-BF49-886B-AC19DB6121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11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F96-948F-BF49-886B-AC19DB6121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75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F96-948F-BF49-886B-AC19DB6121E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7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F96-948F-BF49-886B-AC19DB6121E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42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F96-948F-BF49-886B-AC19DB6121E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94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F96-948F-BF49-886B-AC19DB6121E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67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F96-948F-BF49-886B-AC19DB6121E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00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F96-948F-BF49-886B-AC19DB6121E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02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F96-948F-BF49-886B-AC19DB6121E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4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F96-948F-BF49-886B-AC19DB6121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4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F96-948F-BF49-886B-AC19DB6121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1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F96-948F-BF49-886B-AC19DB6121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F96-948F-BF49-886B-AC19DB6121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6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F96-948F-BF49-886B-AC19DB6121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68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F96-948F-BF49-886B-AC19DB6121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91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F96-948F-BF49-886B-AC19DB6121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32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F96-948F-BF49-886B-AC19DB6121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6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7172-185E-444C-BD26-7E9D8D0CA736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3256-4BD6-144F-92AC-56F8E374D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9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7172-185E-444C-BD26-7E9D8D0CA736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3256-4BD6-144F-92AC-56F8E374D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0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7172-185E-444C-BD26-7E9D8D0CA736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3256-4BD6-144F-92AC-56F8E374D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4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7172-185E-444C-BD26-7E9D8D0CA736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3256-4BD6-144F-92AC-56F8E374D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8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7172-185E-444C-BD26-7E9D8D0CA736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3256-4BD6-144F-92AC-56F8E374D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8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7172-185E-444C-BD26-7E9D8D0CA736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3256-4BD6-144F-92AC-56F8E374D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3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7172-185E-444C-BD26-7E9D8D0CA736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3256-4BD6-144F-92AC-56F8E374D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0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7172-185E-444C-BD26-7E9D8D0CA736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3256-4BD6-144F-92AC-56F8E374D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3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7172-185E-444C-BD26-7E9D8D0CA736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3256-4BD6-144F-92AC-56F8E374D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8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7172-185E-444C-BD26-7E9D8D0CA736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3256-4BD6-144F-92AC-56F8E374D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3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7172-185E-444C-BD26-7E9D8D0CA736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3256-4BD6-144F-92AC-56F8E374D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1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7172-185E-444C-BD26-7E9D8D0CA736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D3256-4BD6-144F-92AC-56F8E374D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8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6195822"/>
            <a:ext cx="3032056" cy="3717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10292"/>
            <a:ext cx="3032056" cy="146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117425"/>
            <a:ext cx="3032056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nue_sol_logo 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220480"/>
            <a:ext cx="1297691" cy="38646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6CA270E-5841-9A42-9E58-959BF9717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1" y="6339636"/>
            <a:ext cx="1049562" cy="242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EB74-339B-5C4C-8F1E-63D549E0C79A}"/>
              </a:ext>
            </a:extLst>
          </p:cNvPr>
          <p:cNvSpPr/>
          <p:nvPr/>
        </p:nvSpPr>
        <p:spPr>
          <a:xfrm>
            <a:off x="1291814" y="6192473"/>
            <a:ext cx="3185894" cy="3717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03822-E739-1940-81AA-E0CF44B8E60D}"/>
              </a:ext>
            </a:extLst>
          </p:cNvPr>
          <p:cNvSpPr/>
          <p:nvPr/>
        </p:nvSpPr>
        <p:spPr>
          <a:xfrm>
            <a:off x="1291814" y="6606943"/>
            <a:ext cx="3185894" cy="146688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8EABD-FC71-CE45-9B8B-B66CD11F91C6}"/>
              </a:ext>
            </a:extLst>
          </p:cNvPr>
          <p:cNvSpPr/>
          <p:nvPr/>
        </p:nvSpPr>
        <p:spPr>
          <a:xfrm>
            <a:off x="1291814" y="6114076"/>
            <a:ext cx="3185894" cy="45719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C830E-89A3-B148-B442-E2BCE5233E2A}"/>
              </a:ext>
            </a:extLst>
          </p:cNvPr>
          <p:cNvSpPr txBox="1"/>
          <p:nvPr/>
        </p:nvSpPr>
        <p:spPr>
          <a:xfrm>
            <a:off x="65665" y="312645"/>
            <a:ext cx="598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T-Mobile Park Operational Assessment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931A6-0E3D-A448-B4DA-51181B824491}"/>
              </a:ext>
            </a:extLst>
          </p:cNvPr>
          <p:cNvSpPr/>
          <p:nvPr/>
        </p:nvSpPr>
        <p:spPr>
          <a:xfrm>
            <a:off x="0" y="842713"/>
            <a:ext cx="9144000" cy="146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DE788F9-DCF3-C545-9E3E-D2AFBE67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41" y="150161"/>
            <a:ext cx="1379652" cy="527027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3B959-87AA-2742-9ED1-DE47B3F7A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0044"/>
            <a:ext cx="887127" cy="625759"/>
          </a:xfrm>
          <a:prstGeom prst="rect">
            <a:avLst/>
          </a:prstGeom>
        </p:spPr>
      </p:pic>
      <p:pic>
        <p:nvPicPr>
          <p:cNvPr id="3" name="Picture 2" descr="A picture containing text, building, stadium&#10;&#10;Description automatically generated">
            <a:extLst>
              <a:ext uri="{FF2B5EF4-FFF2-40B4-BE49-F238E27FC236}">
                <a16:creationId xmlns:a16="http://schemas.microsoft.com/office/drawing/2014/main" id="{0FE38A50-E8FA-D945-9FBA-1B30DA4B5A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3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6195822"/>
            <a:ext cx="3032056" cy="3717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10292"/>
            <a:ext cx="3032056" cy="146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117425"/>
            <a:ext cx="3032056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nue_sol_logo 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220480"/>
            <a:ext cx="1297691" cy="38646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6CA270E-5841-9A42-9E58-959BF9717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1" y="6339636"/>
            <a:ext cx="1049562" cy="242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EB74-339B-5C4C-8F1E-63D549E0C79A}"/>
              </a:ext>
            </a:extLst>
          </p:cNvPr>
          <p:cNvSpPr/>
          <p:nvPr/>
        </p:nvSpPr>
        <p:spPr>
          <a:xfrm>
            <a:off x="1291814" y="6192473"/>
            <a:ext cx="3185894" cy="3717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03822-E739-1940-81AA-E0CF44B8E60D}"/>
              </a:ext>
            </a:extLst>
          </p:cNvPr>
          <p:cNvSpPr/>
          <p:nvPr/>
        </p:nvSpPr>
        <p:spPr>
          <a:xfrm>
            <a:off x="1291814" y="6606943"/>
            <a:ext cx="3185894" cy="146688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8EABD-FC71-CE45-9B8B-B66CD11F91C6}"/>
              </a:ext>
            </a:extLst>
          </p:cNvPr>
          <p:cNvSpPr/>
          <p:nvPr/>
        </p:nvSpPr>
        <p:spPr>
          <a:xfrm>
            <a:off x="1291814" y="6114076"/>
            <a:ext cx="3185894" cy="45719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C830E-89A3-B148-B442-E2BCE5233E2A}"/>
              </a:ext>
            </a:extLst>
          </p:cNvPr>
          <p:cNvSpPr txBox="1"/>
          <p:nvPr/>
        </p:nvSpPr>
        <p:spPr>
          <a:xfrm>
            <a:off x="65665" y="312645"/>
            <a:ext cx="59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T-Mobile Park Maintenance &amp; Operations Review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931A6-0E3D-A448-B4DA-51181B824491}"/>
              </a:ext>
            </a:extLst>
          </p:cNvPr>
          <p:cNvSpPr/>
          <p:nvPr/>
        </p:nvSpPr>
        <p:spPr>
          <a:xfrm>
            <a:off x="0" y="842713"/>
            <a:ext cx="9144000" cy="146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DE788F9-DCF3-C545-9E3E-D2AFBE67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04" y="182299"/>
            <a:ext cx="1379652" cy="527027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3B959-87AA-2742-9ED1-DE47B3F7A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29" y="83567"/>
            <a:ext cx="887127" cy="625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33E66-8D70-1248-9009-037B2C9B42C4}"/>
              </a:ext>
            </a:extLst>
          </p:cNvPr>
          <p:cNvSpPr txBox="1"/>
          <p:nvPr/>
        </p:nvSpPr>
        <p:spPr>
          <a:xfrm>
            <a:off x="1172817" y="1252330"/>
            <a:ext cx="679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Suite Level</a:t>
            </a:r>
          </a:p>
        </p:txBody>
      </p:sp>
      <p:pic>
        <p:nvPicPr>
          <p:cNvPr id="15" name="Picture 14" descr="A kitchen with a marble counter top&#10;&#10;Description automatically generated with low confidence">
            <a:extLst>
              <a:ext uri="{FF2B5EF4-FFF2-40B4-BE49-F238E27FC236}">
                <a16:creationId xmlns:a16="http://schemas.microsoft.com/office/drawing/2014/main" id="{72C3F32B-16F5-8841-85DE-1F2694A08291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2" y="1904794"/>
            <a:ext cx="3491865" cy="2740025"/>
          </a:xfrm>
          <a:prstGeom prst="rect">
            <a:avLst/>
          </a:prstGeom>
        </p:spPr>
      </p:pic>
      <p:pic>
        <p:nvPicPr>
          <p:cNvPr id="16" name="Picture 15" descr="A picture containing indoor, green&#10;&#10;Description automatically generated">
            <a:extLst>
              <a:ext uri="{FF2B5EF4-FFF2-40B4-BE49-F238E27FC236}">
                <a16:creationId xmlns:a16="http://schemas.microsoft.com/office/drawing/2014/main" id="{E76040C2-3C15-7F4E-AC55-5DEE3D1519E1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FF2B5EF4-FFF2-40B4-BE49-F238E27FC236}">
                <a16:creationI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16="http://schemas.microsoft.com/office/drawing/2014/main" xmlns:lc="http://schemas.openxmlformats.org/drawingml/2006/lockedCanvas" id="{A23D3BD7-E2AA-234D-9A24-0FAAF34DE09F}"/>
              </a:ext>
            </a:extLst>
          </a:blip>
          <a:stretch>
            <a:fillRect/>
          </a:stretch>
        </p:blipFill>
        <p:spPr>
          <a:xfrm rot="5400000">
            <a:off x="5180447" y="1464421"/>
            <a:ext cx="2712720" cy="362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2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6195822"/>
            <a:ext cx="3032056" cy="3717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10292"/>
            <a:ext cx="3032056" cy="146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117425"/>
            <a:ext cx="3032056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nue_sol_logo 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220480"/>
            <a:ext cx="1297691" cy="38646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6CA270E-5841-9A42-9E58-959BF9717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1" y="6339636"/>
            <a:ext cx="1049562" cy="242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EB74-339B-5C4C-8F1E-63D549E0C79A}"/>
              </a:ext>
            </a:extLst>
          </p:cNvPr>
          <p:cNvSpPr/>
          <p:nvPr/>
        </p:nvSpPr>
        <p:spPr>
          <a:xfrm>
            <a:off x="1291814" y="6192473"/>
            <a:ext cx="3185894" cy="3717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03822-E739-1940-81AA-E0CF44B8E60D}"/>
              </a:ext>
            </a:extLst>
          </p:cNvPr>
          <p:cNvSpPr/>
          <p:nvPr/>
        </p:nvSpPr>
        <p:spPr>
          <a:xfrm>
            <a:off x="1291814" y="6606943"/>
            <a:ext cx="3185894" cy="146688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8EABD-FC71-CE45-9B8B-B66CD11F91C6}"/>
              </a:ext>
            </a:extLst>
          </p:cNvPr>
          <p:cNvSpPr/>
          <p:nvPr/>
        </p:nvSpPr>
        <p:spPr>
          <a:xfrm>
            <a:off x="1291814" y="6114076"/>
            <a:ext cx="3185894" cy="45719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C830E-89A3-B148-B442-E2BCE5233E2A}"/>
              </a:ext>
            </a:extLst>
          </p:cNvPr>
          <p:cNvSpPr txBox="1"/>
          <p:nvPr/>
        </p:nvSpPr>
        <p:spPr>
          <a:xfrm>
            <a:off x="65665" y="312645"/>
            <a:ext cx="59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T-Mobile Park Maintenance &amp; Operations Review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931A6-0E3D-A448-B4DA-51181B824491}"/>
              </a:ext>
            </a:extLst>
          </p:cNvPr>
          <p:cNvSpPr/>
          <p:nvPr/>
        </p:nvSpPr>
        <p:spPr>
          <a:xfrm>
            <a:off x="0" y="842713"/>
            <a:ext cx="9144000" cy="146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DE788F9-DCF3-C545-9E3E-D2AFBE67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04" y="182299"/>
            <a:ext cx="1379652" cy="527027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3B959-87AA-2742-9ED1-DE47B3F7A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29" y="83567"/>
            <a:ext cx="887127" cy="625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33E66-8D70-1248-9009-037B2C9B42C4}"/>
              </a:ext>
            </a:extLst>
          </p:cNvPr>
          <p:cNvSpPr txBox="1"/>
          <p:nvPr/>
        </p:nvSpPr>
        <p:spPr>
          <a:xfrm>
            <a:off x="1172817" y="1252330"/>
            <a:ext cx="679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Terrace Level</a:t>
            </a:r>
          </a:p>
        </p:txBody>
      </p:sp>
      <p:pic>
        <p:nvPicPr>
          <p:cNvPr id="16" name="Picture 15" descr="A picture containing text, indoor, floor, window&#10;&#10;Description automatically generated">
            <a:extLst>
              <a:ext uri="{FF2B5EF4-FFF2-40B4-BE49-F238E27FC236}">
                <a16:creationId xmlns:a16="http://schemas.microsoft.com/office/drawing/2014/main" id="{AC074D20-6DC1-E94B-B9C8-D64277E2FF92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FF2B5EF4-FFF2-40B4-BE49-F238E27FC236}">
                <a16:creationI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16="http://schemas.microsoft.com/office/drawing/2014/main" xmlns:lc="http://schemas.openxmlformats.org/drawingml/2006/lockedCanvas" id="{59F63D75-4269-674B-8A51-8AC5614FBAB4}"/>
              </a:ext>
            </a:extLst>
          </a:blip>
          <a:stretch>
            <a:fillRect/>
          </a:stretch>
        </p:blipFill>
        <p:spPr>
          <a:xfrm>
            <a:off x="672742" y="1956694"/>
            <a:ext cx="3654425" cy="2743200"/>
          </a:xfrm>
          <a:prstGeom prst="rect">
            <a:avLst/>
          </a:prstGeom>
        </p:spPr>
      </p:pic>
      <p:pic>
        <p:nvPicPr>
          <p:cNvPr id="17" name="Picture 16" descr="A picture containing indoor, kitchen, wall, stove&#10;&#10;Description automatically generated">
            <a:extLst>
              <a:ext uri="{FF2B5EF4-FFF2-40B4-BE49-F238E27FC236}">
                <a16:creationId xmlns:a16="http://schemas.microsoft.com/office/drawing/2014/main" id="{A014D6E5-DD95-0F4C-89B5-82595FDF1D28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833" y="1956694"/>
            <a:ext cx="36544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8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6195822"/>
            <a:ext cx="3032056" cy="3717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10292"/>
            <a:ext cx="3032056" cy="146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117425"/>
            <a:ext cx="3032056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nue_sol_logo 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220480"/>
            <a:ext cx="1297691" cy="38646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6CA270E-5841-9A42-9E58-959BF9717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1" y="6339636"/>
            <a:ext cx="1049562" cy="242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EB74-339B-5C4C-8F1E-63D549E0C79A}"/>
              </a:ext>
            </a:extLst>
          </p:cNvPr>
          <p:cNvSpPr/>
          <p:nvPr/>
        </p:nvSpPr>
        <p:spPr>
          <a:xfrm>
            <a:off x="1291814" y="6192473"/>
            <a:ext cx="3185894" cy="3717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03822-E739-1940-81AA-E0CF44B8E60D}"/>
              </a:ext>
            </a:extLst>
          </p:cNvPr>
          <p:cNvSpPr/>
          <p:nvPr/>
        </p:nvSpPr>
        <p:spPr>
          <a:xfrm>
            <a:off x="1291814" y="6606943"/>
            <a:ext cx="3185894" cy="146688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8EABD-FC71-CE45-9B8B-B66CD11F91C6}"/>
              </a:ext>
            </a:extLst>
          </p:cNvPr>
          <p:cNvSpPr/>
          <p:nvPr/>
        </p:nvSpPr>
        <p:spPr>
          <a:xfrm>
            <a:off x="1291814" y="6114076"/>
            <a:ext cx="3185894" cy="45719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C830E-89A3-B148-B442-E2BCE5233E2A}"/>
              </a:ext>
            </a:extLst>
          </p:cNvPr>
          <p:cNvSpPr txBox="1"/>
          <p:nvPr/>
        </p:nvSpPr>
        <p:spPr>
          <a:xfrm>
            <a:off x="65665" y="312645"/>
            <a:ext cx="59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T-Mobile Park Maintenance &amp; Operations Review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931A6-0E3D-A448-B4DA-51181B824491}"/>
              </a:ext>
            </a:extLst>
          </p:cNvPr>
          <p:cNvSpPr/>
          <p:nvPr/>
        </p:nvSpPr>
        <p:spPr>
          <a:xfrm>
            <a:off x="0" y="842713"/>
            <a:ext cx="9144000" cy="146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DE788F9-DCF3-C545-9E3E-D2AFBE67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04" y="182299"/>
            <a:ext cx="1379652" cy="527027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3B959-87AA-2742-9ED1-DE47B3F7A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29" y="83567"/>
            <a:ext cx="887127" cy="625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33E66-8D70-1248-9009-037B2C9B42C4}"/>
              </a:ext>
            </a:extLst>
          </p:cNvPr>
          <p:cNvSpPr txBox="1"/>
          <p:nvPr/>
        </p:nvSpPr>
        <p:spPr>
          <a:xfrm>
            <a:off x="1172817" y="1252330"/>
            <a:ext cx="679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Upper Concourse</a:t>
            </a:r>
          </a:p>
        </p:txBody>
      </p:sp>
      <p:pic>
        <p:nvPicPr>
          <p:cNvPr id="15" name="Picture 1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A8BA93C1-3BCC-F345-99E0-436DFB26DDFB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05" y="1903206"/>
            <a:ext cx="3657600" cy="2743200"/>
          </a:xfrm>
          <a:prstGeom prst="rect">
            <a:avLst/>
          </a:prstGeom>
        </p:spPr>
      </p:pic>
      <p:pic>
        <p:nvPicPr>
          <p:cNvPr id="16" name="Picture 15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A27DF86E-516E-F54E-BD08-4A92509890F1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295" y="1903206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1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6195822"/>
            <a:ext cx="3032056" cy="3717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10292"/>
            <a:ext cx="3032056" cy="146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117425"/>
            <a:ext cx="3032056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nue_sol_logo 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220480"/>
            <a:ext cx="1297691" cy="38646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6CA270E-5841-9A42-9E58-959BF9717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1" y="6339636"/>
            <a:ext cx="1049562" cy="242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EB74-339B-5C4C-8F1E-63D549E0C79A}"/>
              </a:ext>
            </a:extLst>
          </p:cNvPr>
          <p:cNvSpPr/>
          <p:nvPr/>
        </p:nvSpPr>
        <p:spPr>
          <a:xfrm>
            <a:off x="1291814" y="6192473"/>
            <a:ext cx="3185894" cy="3717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03822-E739-1940-81AA-E0CF44B8E60D}"/>
              </a:ext>
            </a:extLst>
          </p:cNvPr>
          <p:cNvSpPr/>
          <p:nvPr/>
        </p:nvSpPr>
        <p:spPr>
          <a:xfrm>
            <a:off x="1291814" y="6606943"/>
            <a:ext cx="3185894" cy="146688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8EABD-FC71-CE45-9B8B-B66CD11F91C6}"/>
              </a:ext>
            </a:extLst>
          </p:cNvPr>
          <p:cNvSpPr/>
          <p:nvPr/>
        </p:nvSpPr>
        <p:spPr>
          <a:xfrm>
            <a:off x="1291814" y="6114076"/>
            <a:ext cx="3185894" cy="45719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C830E-89A3-B148-B442-E2BCE5233E2A}"/>
              </a:ext>
            </a:extLst>
          </p:cNvPr>
          <p:cNvSpPr txBox="1"/>
          <p:nvPr/>
        </p:nvSpPr>
        <p:spPr>
          <a:xfrm>
            <a:off x="65665" y="312645"/>
            <a:ext cx="59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T-Mobile Park Maintenance &amp; Operations Review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931A6-0E3D-A448-B4DA-51181B824491}"/>
              </a:ext>
            </a:extLst>
          </p:cNvPr>
          <p:cNvSpPr/>
          <p:nvPr/>
        </p:nvSpPr>
        <p:spPr>
          <a:xfrm>
            <a:off x="0" y="842713"/>
            <a:ext cx="9144000" cy="146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DE788F9-DCF3-C545-9E3E-D2AFBE67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04" y="182299"/>
            <a:ext cx="1379652" cy="527027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3B959-87AA-2742-9ED1-DE47B3F7A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29" y="83567"/>
            <a:ext cx="887127" cy="625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33E66-8D70-1248-9009-037B2C9B42C4}"/>
              </a:ext>
            </a:extLst>
          </p:cNvPr>
          <p:cNvSpPr txBox="1"/>
          <p:nvPr/>
        </p:nvSpPr>
        <p:spPr>
          <a:xfrm>
            <a:off x="1172817" y="1252330"/>
            <a:ext cx="679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Seating Bowl</a:t>
            </a:r>
          </a:p>
        </p:txBody>
      </p:sp>
      <p:pic>
        <p:nvPicPr>
          <p:cNvPr id="17" name="Picture 16" descr="A picture containing green&#10;&#10;Description automatically generated">
            <a:extLst>
              <a:ext uri="{FF2B5EF4-FFF2-40B4-BE49-F238E27FC236}">
                <a16:creationId xmlns:a16="http://schemas.microsoft.com/office/drawing/2014/main" id="{E8EF2A3A-77FA-C746-BA58-B58F7E4E4F6A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FF2B5EF4-FFF2-40B4-BE49-F238E27FC236}">
                <a16:creationI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16="http://schemas.microsoft.com/office/drawing/2014/main" xmlns:lc="http://schemas.openxmlformats.org/drawingml/2006/lockedCanvas" id="{728F64E8-94B3-2A49-BA65-F4156E7ACABF}"/>
              </a:ext>
            </a:extLst>
          </a:blip>
          <a:stretch>
            <a:fillRect/>
          </a:stretch>
        </p:blipFill>
        <p:spPr>
          <a:xfrm>
            <a:off x="672742" y="2016272"/>
            <a:ext cx="3654425" cy="2743200"/>
          </a:xfrm>
          <a:prstGeom prst="rect">
            <a:avLst/>
          </a:prstGeom>
        </p:spPr>
      </p:pic>
      <p:pic>
        <p:nvPicPr>
          <p:cNvPr id="23" name="Picture 22" descr="A picture containing ground, floor, wooden&#10;&#10;Description automatically generated">
            <a:extLst>
              <a:ext uri="{FF2B5EF4-FFF2-40B4-BE49-F238E27FC236}">
                <a16:creationId xmlns:a16="http://schemas.microsoft.com/office/drawing/2014/main" id="{D8D385C1-9BCF-604E-90F1-F4A7A549E62B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FF2B5EF4-FFF2-40B4-BE49-F238E27FC236}">
                <a16:creationI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16="http://schemas.microsoft.com/office/drawing/2014/main" xmlns:lc="http://schemas.openxmlformats.org/drawingml/2006/lockedCanvas" id="{4AC9D65F-717B-304D-8F97-5A7ED49F52D1}"/>
              </a:ext>
            </a:extLst>
          </a:blip>
          <a:stretch>
            <a:fillRect/>
          </a:stretch>
        </p:blipFill>
        <p:spPr>
          <a:xfrm>
            <a:off x="4958039" y="2049145"/>
            <a:ext cx="3660775" cy="275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6195822"/>
            <a:ext cx="3032056" cy="3717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10292"/>
            <a:ext cx="3032056" cy="146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117425"/>
            <a:ext cx="3032056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nue_sol_logo 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220480"/>
            <a:ext cx="1297691" cy="38646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6CA270E-5841-9A42-9E58-959BF9717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1" y="6339636"/>
            <a:ext cx="1049562" cy="242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EB74-339B-5C4C-8F1E-63D549E0C79A}"/>
              </a:ext>
            </a:extLst>
          </p:cNvPr>
          <p:cNvSpPr/>
          <p:nvPr/>
        </p:nvSpPr>
        <p:spPr>
          <a:xfrm>
            <a:off x="1291814" y="6192473"/>
            <a:ext cx="3185894" cy="3717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03822-E739-1940-81AA-E0CF44B8E60D}"/>
              </a:ext>
            </a:extLst>
          </p:cNvPr>
          <p:cNvSpPr/>
          <p:nvPr/>
        </p:nvSpPr>
        <p:spPr>
          <a:xfrm>
            <a:off x="1291814" y="6606943"/>
            <a:ext cx="3185894" cy="146688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8EABD-FC71-CE45-9B8B-B66CD11F91C6}"/>
              </a:ext>
            </a:extLst>
          </p:cNvPr>
          <p:cNvSpPr/>
          <p:nvPr/>
        </p:nvSpPr>
        <p:spPr>
          <a:xfrm>
            <a:off x="1291814" y="6114076"/>
            <a:ext cx="3185894" cy="45719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C830E-89A3-B148-B442-E2BCE5233E2A}"/>
              </a:ext>
            </a:extLst>
          </p:cNvPr>
          <p:cNvSpPr txBox="1"/>
          <p:nvPr/>
        </p:nvSpPr>
        <p:spPr>
          <a:xfrm>
            <a:off x="65665" y="312645"/>
            <a:ext cx="59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T-Mobile Park Maintenance &amp; Operations Review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931A6-0E3D-A448-B4DA-51181B824491}"/>
              </a:ext>
            </a:extLst>
          </p:cNvPr>
          <p:cNvSpPr/>
          <p:nvPr/>
        </p:nvSpPr>
        <p:spPr>
          <a:xfrm>
            <a:off x="0" y="842713"/>
            <a:ext cx="9144000" cy="146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DE788F9-DCF3-C545-9E3E-D2AFBE67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04" y="182299"/>
            <a:ext cx="1379652" cy="527027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3B959-87AA-2742-9ED1-DE47B3F7A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29" y="83567"/>
            <a:ext cx="887127" cy="625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33E66-8D70-1248-9009-037B2C9B42C4}"/>
              </a:ext>
            </a:extLst>
          </p:cNvPr>
          <p:cNvSpPr txBox="1"/>
          <p:nvPr/>
        </p:nvSpPr>
        <p:spPr>
          <a:xfrm>
            <a:off x="1172817" y="1252330"/>
            <a:ext cx="679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Exterior</a:t>
            </a:r>
          </a:p>
        </p:txBody>
      </p:sp>
      <p:pic>
        <p:nvPicPr>
          <p:cNvPr id="25" name="Picture 24" descr="A picture containing text, outdoor, ground, building&#10;&#10;Description automatically generated">
            <a:extLst>
              <a:ext uri="{FF2B5EF4-FFF2-40B4-BE49-F238E27FC236}">
                <a16:creationId xmlns:a16="http://schemas.microsoft.com/office/drawing/2014/main" id="{B72305EC-3C75-7541-911B-07DFAEFF960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2" y="1917210"/>
            <a:ext cx="3657600" cy="2743200"/>
          </a:xfrm>
          <a:prstGeom prst="rect">
            <a:avLst/>
          </a:prstGeom>
        </p:spPr>
      </p:pic>
      <p:pic>
        <p:nvPicPr>
          <p:cNvPr id="27" name="Picture 26" descr="A picture containing text, outdoor, sidewalk, city&#10;&#10;Description automatically generated">
            <a:extLst>
              <a:ext uri="{FF2B5EF4-FFF2-40B4-BE49-F238E27FC236}">
                <a16:creationId xmlns:a16="http://schemas.microsoft.com/office/drawing/2014/main" id="{DCA11B34-0392-CA47-88BC-B7B11E9A9340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430" y="191721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92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6195822"/>
            <a:ext cx="3032056" cy="3717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10292"/>
            <a:ext cx="3032056" cy="146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117425"/>
            <a:ext cx="3032056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nue_sol_logo 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220480"/>
            <a:ext cx="1297691" cy="38646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6CA270E-5841-9A42-9E58-959BF9717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1" y="6339636"/>
            <a:ext cx="1049562" cy="242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EB74-339B-5C4C-8F1E-63D549E0C79A}"/>
              </a:ext>
            </a:extLst>
          </p:cNvPr>
          <p:cNvSpPr/>
          <p:nvPr/>
        </p:nvSpPr>
        <p:spPr>
          <a:xfrm>
            <a:off x="1291814" y="6192473"/>
            <a:ext cx="3185894" cy="3717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03822-E739-1940-81AA-E0CF44B8E60D}"/>
              </a:ext>
            </a:extLst>
          </p:cNvPr>
          <p:cNvSpPr/>
          <p:nvPr/>
        </p:nvSpPr>
        <p:spPr>
          <a:xfrm>
            <a:off x="1291814" y="6606943"/>
            <a:ext cx="3185894" cy="146688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8EABD-FC71-CE45-9B8B-B66CD11F91C6}"/>
              </a:ext>
            </a:extLst>
          </p:cNvPr>
          <p:cNvSpPr/>
          <p:nvPr/>
        </p:nvSpPr>
        <p:spPr>
          <a:xfrm>
            <a:off x="1291814" y="6114076"/>
            <a:ext cx="3185894" cy="45719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C830E-89A3-B148-B442-E2BCE5233E2A}"/>
              </a:ext>
            </a:extLst>
          </p:cNvPr>
          <p:cNvSpPr txBox="1"/>
          <p:nvPr/>
        </p:nvSpPr>
        <p:spPr>
          <a:xfrm>
            <a:off x="65665" y="312645"/>
            <a:ext cx="59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T-Mobile Park Maintenance &amp; Operations Review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931A6-0E3D-A448-B4DA-51181B824491}"/>
              </a:ext>
            </a:extLst>
          </p:cNvPr>
          <p:cNvSpPr/>
          <p:nvPr/>
        </p:nvSpPr>
        <p:spPr>
          <a:xfrm>
            <a:off x="0" y="842713"/>
            <a:ext cx="9144000" cy="146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DE788F9-DCF3-C545-9E3E-D2AFBE67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04" y="182299"/>
            <a:ext cx="1379652" cy="527027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3B959-87AA-2742-9ED1-DE47B3F7A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29" y="83567"/>
            <a:ext cx="887127" cy="625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33E66-8D70-1248-9009-037B2C9B42C4}"/>
              </a:ext>
            </a:extLst>
          </p:cNvPr>
          <p:cNvSpPr txBox="1"/>
          <p:nvPr/>
        </p:nvSpPr>
        <p:spPr>
          <a:xfrm>
            <a:off x="1172817" y="1252330"/>
            <a:ext cx="679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Garage</a:t>
            </a:r>
          </a:p>
        </p:txBody>
      </p:sp>
      <p:pic>
        <p:nvPicPr>
          <p:cNvPr id="17" name="Picture 16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6885867B-2D6E-5E4D-BDE8-C87EE0B6CAF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60" y="1976788"/>
            <a:ext cx="3657600" cy="2743200"/>
          </a:xfrm>
          <a:prstGeom prst="rect">
            <a:avLst/>
          </a:prstGeom>
        </p:spPr>
      </p:pic>
      <p:pic>
        <p:nvPicPr>
          <p:cNvPr id="23" name="Picture 22" descr="A picture containing ceiling, indoor, floor, area&#10;&#10;Description automatically generated">
            <a:extLst>
              <a:ext uri="{FF2B5EF4-FFF2-40B4-BE49-F238E27FC236}">
                <a16:creationId xmlns:a16="http://schemas.microsoft.com/office/drawing/2014/main" id="{E6549631-87E5-4B44-8FCC-DBDDB230576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661" y="1976788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10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6195822"/>
            <a:ext cx="3032056" cy="3717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10292"/>
            <a:ext cx="3032056" cy="146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117425"/>
            <a:ext cx="3032056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nue_sol_logo 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220480"/>
            <a:ext cx="1297691" cy="38646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6CA270E-5841-9A42-9E58-959BF9717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1" y="6339636"/>
            <a:ext cx="1049562" cy="242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EB74-339B-5C4C-8F1E-63D549E0C79A}"/>
              </a:ext>
            </a:extLst>
          </p:cNvPr>
          <p:cNvSpPr/>
          <p:nvPr/>
        </p:nvSpPr>
        <p:spPr>
          <a:xfrm>
            <a:off x="1291814" y="6192473"/>
            <a:ext cx="3185894" cy="3717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03822-E739-1940-81AA-E0CF44B8E60D}"/>
              </a:ext>
            </a:extLst>
          </p:cNvPr>
          <p:cNvSpPr/>
          <p:nvPr/>
        </p:nvSpPr>
        <p:spPr>
          <a:xfrm>
            <a:off x="1291814" y="6606943"/>
            <a:ext cx="3185894" cy="146688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8EABD-FC71-CE45-9B8B-B66CD11F91C6}"/>
              </a:ext>
            </a:extLst>
          </p:cNvPr>
          <p:cNvSpPr/>
          <p:nvPr/>
        </p:nvSpPr>
        <p:spPr>
          <a:xfrm>
            <a:off x="1291814" y="6114076"/>
            <a:ext cx="3185894" cy="45719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C830E-89A3-B148-B442-E2BCE5233E2A}"/>
              </a:ext>
            </a:extLst>
          </p:cNvPr>
          <p:cNvSpPr txBox="1"/>
          <p:nvPr/>
        </p:nvSpPr>
        <p:spPr>
          <a:xfrm>
            <a:off x="65665" y="312645"/>
            <a:ext cx="59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T-Mobile Park Maintenance &amp; Operations Review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931A6-0E3D-A448-B4DA-51181B824491}"/>
              </a:ext>
            </a:extLst>
          </p:cNvPr>
          <p:cNvSpPr/>
          <p:nvPr/>
        </p:nvSpPr>
        <p:spPr>
          <a:xfrm>
            <a:off x="0" y="842713"/>
            <a:ext cx="9144000" cy="146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DE788F9-DCF3-C545-9E3E-D2AFBE67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04" y="182299"/>
            <a:ext cx="1379652" cy="527027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3B959-87AA-2742-9ED1-DE47B3F7A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29" y="83567"/>
            <a:ext cx="887127" cy="625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33E66-8D70-1248-9009-037B2C9B42C4}"/>
              </a:ext>
            </a:extLst>
          </p:cNvPr>
          <p:cNvSpPr txBox="1"/>
          <p:nvPr/>
        </p:nvSpPr>
        <p:spPr>
          <a:xfrm>
            <a:off x="1172817" y="1252330"/>
            <a:ext cx="679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Findings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41DFC-5DBA-934D-B887-28D49DF2F758}"/>
              </a:ext>
            </a:extLst>
          </p:cNvPr>
          <p:cNvSpPr txBox="1"/>
          <p:nvPr/>
        </p:nvSpPr>
        <p:spPr>
          <a:xfrm>
            <a:off x="502718" y="2091118"/>
            <a:ext cx="8288038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Mariners meeting their obligations to PFD as set forth in Lease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Ballpark in excellent condition for its age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Maintenance and upkeep reaches a high level of quality &amp; care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Mariners have long term plan for capital investment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Mariners have a professional staff to maintain ballpark going forward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areas of improvement that can be made going forward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Covid-19 impacts on staffing especially on game day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15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6195822"/>
            <a:ext cx="3032056" cy="3717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10292"/>
            <a:ext cx="3032056" cy="146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117425"/>
            <a:ext cx="3032056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nue_sol_logo 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220480"/>
            <a:ext cx="1297691" cy="38646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6CA270E-5841-9A42-9E58-959BF9717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1" y="6339636"/>
            <a:ext cx="1049562" cy="242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EB74-339B-5C4C-8F1E-63D549E0C79A}"/>
              </a:ext>
            </a:extLst>
          </p:cNvPr>
          <p:cNvSpPr/>
          <p:nvPr/>
        </p:nvSpPr>
        <p:spPr>
          <a:xfrm>
            <a:off x="1291814" y="6192473"/>
            <a:ext cx="3185894" cy="3717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03822-E739-1940-81AA-E0CF44B8E60D}"/>
              </a:ext>
            </a:extLst>
          </p:cNvPr>
          <p:cNvSpPr/>
          <p:nvPr/>
        </p:nvSpPr>
        <p:spPr>
          <a:xfrm>
            <a:off x="1291814" y="6606943"/>
            <a:ext cx="3185894" cy="146688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8EABD-FC71-CE45-9B8B-B66CD11F91C6}"/>
              </a:ext>
            </a:extLst>
          </p:cNvPr>
          <p:cNvSpPr/>
          <p:nvPr/>
        </p:nvSpPr>
        <p:spPr>
          <a:xfrm>
            <a:off x="1291814" y="6114076"/>
            <a:ext cx="3185894" cy="45719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C830E-89A3-B148-B442-E2BCE5233E2A}"/>
              </a:ext>
            </a:extLst>
          </p:cNvPr>
          <p:cNvSpPr txBox="1"/>
          <p:nvPr/>
        </p:nvSpPr>
        <p:spPr>
          <a:xfrm>
            <a:off x="65665" y="312645"/>
            <a:ext cx="59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T-Mobile Park Maintenance &amp; Operations Review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931A6-0E3D-A448-B4DA-51181B824491}"/>
              </a:ext>
            </a:extLst>
          </p:cNvPr>
          <p:cNvSpPr/>
          <p:nvPr/>
        </p:nvSpPr>
        <p:spPr>
          <a:xfrm>
            <a:off x="0" y="842713"/>
            <a:ext cx="9144000" cy="146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DE788F9-DCF3-C545-9E3E-D2AFBE67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04" y="182299"/>
            <a:ext cx="1379652" cy="527027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3B959-87AA-2742-9ED1-DE47B3F7A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29" y="83567"/>
            <a:ext cx="887127" cy="625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241DFC-5DBA-934D-B887-28D49DF2F758}"/>
              </a:ext>
            </a:extLst>
          </p:cNvPr>
          <p:cNvSpPr txBox="1"/>
          <p:nvPr/>
        </p:nvSpPr>
        <p:spPr>
          <a:xfrm>
            <a:off x="502718" y="2091118"/>
            <a:ext cx="5309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23FF34-66C2-CE4F-A3D2-9C83908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508" y="2429672"/>
            <a:ext cx="7772400" cy="1470025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25810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6195822"/>
            <a:ext cx="3032056" cy="3717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10292"/>
            <a:ext cx="3032056" cy="146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117425"/>
            <a:ext cx="3032056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nue_sol_logo 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220480"/>
            <a:ext cx="1297691" cy="38646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6CA270E-5841-9A42-9E58-959BF9717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1" y="6339636"/>
            <a:ext cx="1049562" cy="242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EB74-339B-5C4C-8F1E-63D549E0C79A}"/>
              </a:ext>
            </a:extLst>
          </p:cNvPr>
          <p:cNvSpPr/>
          <p:nvPr/>
        </p:nvSpPr>
        <p:spPr>
          <a:xfrm>
            <a:off x="1291814" y="6192473"/>
            <a:ext cx="3185894" cy="3717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03822-E739-1940-81AA-E0CF44B8E60D}"/>
              </a:ext>
            </a:extLst>
          </p:cNvPr>
          <p:cNvSpPr/>
          <p:nvPr/>
        </p:nvSpPr>
        <p:spPr>
          <a:xfrm>
            <a:off x="1291814" y="6606943"/>
            <a:ext cx="3185894" cy="146688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8EABD-FC71-CE45-9B8B-B66CD11F91C6}"/>
              </a:ext>
            </a:extLst>
          </p:cNvPr>
          <p:cNvSpPr/>
          <p:nvPr/>
        </p:nvSpPr>
        <p:spPr>
          <a:xfrm>
            <a:off x="1291814" y="6114076"/>
            <a:ext cx="3185894" cy="45719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C830E-89A3-B148-B442-E2BCE5233E2A}"/>
              </a:ext>
            </a:extLst>
          </p:cNvPr>
          <p:cNvSpPr txBox="1"/>
          <p:nvPr/>
        </p:nvSpPr>
        <p:spPr>
          <a:xfrm>
            <a:off x="65665" y="312645"/>
            <a:ext cx="59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T-Mobile Park Maintenance &amp; Operations Review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931A6-0E3D-A448-B4DA-51181B824491}"/>
              </a:ext>
            </a:extLst>
          </p:cNvPr>
          <p:cNvSpPr/>
          <p:nvPr/>
        </p:nvSpPr>
        <p:spPr>
          <a:xfrm>
            <a:off x="0" y="842713"/>
            <a:ext cx="9144000" cy="146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DE788F9-DCF3-C545-9E3E-D2AFBE67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455" y="167829"/>
            <a:ext cx="1379652" cy="527027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3B959-87AA-2742-9ED1-DE47B3F7A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278" y="86969"/>
            <a:ext cx="887127" cy="625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0D140C-368F-3547-A577-95A4008ADADB}"/>
              </a:ext>
            </a:extLst>
          </p:cNvPr>
          <p:cNvSpPr txBox="1"/>
          <p:nvPr/>
        </p:nvSpPr>
        <p:spPr>
          <a:xfrm>
            <a:off x="2636719" y="1262269"/>
            <a:ext cx="3409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Review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AA1FD-879E-714E-9DD3-D874B18D8F37}"/>
              </a:ext>
            </a:extLst>
          </p:cNvPr>
          <p:cNvSpPr txBox="1"/>
          <p:nvPr/>
        </p:nvSpPr>
        <p:spPr>
          <a:xfrm>
            <a:off x="2410532" y="2556875"/>
            <a:ext cx="3861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Mike Wooley</a:t>
            </a:r>
          </a:p>
          <a:p>
            <a:pPr algn="ctr"/>
            <a:r>
              <a:rPr lang="en-US" sz="2400" dirty="0"/>
              <a:t>Venue Solutions Group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13DF07-45CE-2749-B7AA-8D4A21B5339D}"/>
              </a:ext>
            </a:extLst>
          </p:cNvPr>
          <p:cNvSpPr txBox="1"/>
          <p:nvPr/>
        </p:nvSpPr>
        <p:spPr>
          <a:xfrm>
            <a:off x="2410532" y="3959175"/>
            <a:ext cx="3861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John Christison</a:t>
            </a:r>
          </a:p>
          <a:p>
            <a:pPr algn="ctr"/>
            <a:r>
              <a:rPr lang="en-US" sz="2400" dirty="0"/>
              <a:t>BCI+network</a:t>
            </a:r>
          </a:p>
        </p:txBody>
      </p:sp>
    </p:spTree>
    <p:extLst>
      <p:ext uri="{BB962C8B-B14F-4D97-AF65-F5344CB8AC3E}">
        <p14:creationId xmlns:p14="http://schemas.microsoft.com/office/powerpoint/2010/main" val="387544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6195822"/>
            <a:ext cx="3032056" cy="3717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10292"/>
            <a:ext cx="3032056" cy="146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117425"/>
            <a:ext cx="3032056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nue_sol_logo 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220480"/>
            <a:ext cx="1297691" cy="38646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6CA270E-5841-9A42-9E58-959BF9717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1" y="6339636"/>
            <a:ext cx="1049562" cy="242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EB74-339B-5C4C-8F1E-63D549E0C79A}"/>
              </a:ext>
            </a:extLst>
          </p:cNvPr>
          <p:cNvSpPr/>
          <p:nvPr/>
        </p:nvSpPr>
        <p:spPr>
          <a:xfrm>
            <a:off x="1291814" y="6192473"/>
            <a:ext cx="3185894" cy="3717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03822-E739-1940-81AA-E0CF44B8E60D}"/>
              </a:ext>
            </a:extLst>
          </p:cNvPr>
          <p:cNvSpPr/>
          <p:nvPr/>
        </p:nvSpPr>
        <p:spPr>
          <a:xfrm>
            <a:off x="1291814" y="6606943"/>
            <a:ext cx="3185894" cy="146688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8EABD-FC71-CE45-9B8B-B66CD11F91C6}"/>
              </a:ext>
            </a:extLst>
          </p:cNvPr>
          <p:cNvSpPr/>
          <p:nvPr/>
        </p:nvSpPr>
        <p:spPr>
          <a:xfrm>
            <a:off x="1291814" y="6114076"/>
            <a:ext cx="3185894" cy="45719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C830E-89A3-B148-B442-E2BCE5233E2A}"/>
              </a:ext>
            </a:extLst>
          </p:cNvPr>
          <p:cNvSpPr txBox="1"/>
          <p:nvPr/>
        </p:nvSpPr>
        <p:spPr>
          <a:xfrm>
            <a:off x="65664" y="312645"/>
            <a:ext cx="615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T-Mobile Park Maintenance &amp; Operations Review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931A6-0E3D-A448-B4DA-51181B824491}"/>
              </a:ext>
            </a:extLst>
          </p:cNvPr>
          <p:cNvSpPr/>
          <p:nvPr/>
        </p:nvSpPr>
        <p:spPr>
          <a:xfrm>
            <a:off x="0" y="842713"/>
            <a:ext cx="9144000" cy="146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DE788F9-DCF3-C545-9E3E-D2AFBE67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04" y="150161"/>
            <a:ext cx="1379652" cy="527027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3B959-87AA-2742-9ED1-DE47B3F7A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29" y="51429"/>
            <a:ext cx="887127" cy="625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928E66-5CDC-0E44-8E0F-63A7C1A1DE17}"/>
              </a:ext>
            </a:extLst>
          </p:cNvPr>
          <p:cNvSpPr txBox="1"/>
          <p:nvPr/>
        </p:nvSpPr>
        <p:spPr>
          <a:xfrm>
            <a:off x="2216426" y="1192284"/>
            <a:ext cx="43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Scope of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FB1A5-80B0-E54A-B7FE-A4D8EB0C41FD}"/>
              </a:ext>
            </a:extLst>
          </p:cNvPr>
          <p:cNvSpPr txBox="1"/>
          <p:nvPr/>
        </p:nvSpPr>
        <p:spPr>
          <a:xfrm>
            <a:off x="843149" y="1804748"/>
            <a:ext cx="75040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overall condition of ballpark to include cleanliness and wear and tear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organization of back of house spaces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level of documentation for operating procedures including those for operating during the Covid-19 pandemic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application of work order and preventive maintenance program (CMMS)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professional judgment as to the operator's adherence to the Operating Standard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professional judgment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to the operator's adherence to the Operating Plan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PFD observable difference or deviations from the Operating Plan or Operating Standard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recommendations on potential operating improvements </a:t>
            </a:r>
          </a:p>
        </p:txBody>
      </p:sp>
    </p:spTree>
    <p:extLst>
      <p:ext uri="{BB962C8B-B14F-4D97-AF65-F5344CB8AC3E}">
        <p14:creationId xmlns:p14="http://schemas.microsoft.com/office/powerpoint/2010/main" val="307013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6195822"/>
            <a:ext cx="3032056" cy="3717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10292"/>
            <a:ext cx="3032056" cy="146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117425"/>
            <a:ext cx="3032056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nue_sol_logo 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220480"/>
            <a:ext cx="1297691" cy="38646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6CA270E-5841-9A42-9E58-959BF9717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1" y="6339636"/>
            <a:ext cx="1049562" cy="242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EB74-339B-5C4C-8F1E-63D549E0C79A}"/>
              </a:ext>
            </a:extLst>
          </p:cNvPr>
          <p:cNvSpPr/>
          <p:nvPr/>
        </p:nvSpPr>
        <p:spPr>
          <a:xfrm>
            <a:off x="1291814" y="6192473"/>
            <a:ext cx="3185894" cy="3717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03822-E739-1940-81AA-E0CF44B8E60D}"/>
              </a:ext>
            </a:extLst>
          </p:cNvPr>
          <p:cNvSpPr/>
          <p:nvPr/>
        </p:nvSpPr>
        <p:spPr>
          <a:xfrm>
            <a:off x="1291814" y="6606943"/>
            <a:ext cx="3185894" cy="146688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8EABD-FC71-CE45-9B8B-B66CD11F91C6}"/>
              </a:ext>
            </a:extLst>
          </p:cNvPr>
          <p:cNvSpPr/>
          <p:nvPr/>
        </p:nvSpPr>
        <p:spPr>
          <a:xfrm>
            <a:off x="1291814" y="6114076"/>
            <a:ext cx="3185894" cy="45719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C830E-89A3-B148-B442-E2BCE5233E2A}"/>
              </a:ext>
            </a:extLst>
          </p:cNvPr>
          <p:cNvSpPr txBox="1"/>
          <p:nvPr/>
        </p:nvSpPr>
        <p:spPr>
          <a:xfrm>
            <a:off x="65665" y="312645"/>
            <a:ext cx="59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T-Mobile Park Maintenance &amp; Operations Review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931A6-0E3D-A448-B4DA-51181B824491}"/>
              </a:ext>
            </a:extLst>
          </p:cNvPr>
          <p:cNvSpPr/>
          <p:nvPr/>
        </p:nvSpPr>
        <p:spPr>
          <a:xfrm>
            <a:off x="0" y="842713"/>
            <a:ext cx="9144000" cy="146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DE788F9-DCF3-C545-9E3E-D2AFBE67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04" y="182299"/>
            <a:ext cx="1379652" cy="527027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3B959-87AA-2742-9ED1-DE47B3F7A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29" y="83567"/>
            <a:ext cx="887127" cy="625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33E66-8D70-1248-9009-037B2C9B42C4}"/>
              </a:ext>
            </a:extLst>
          </p:cNvPr>
          <p:cNvSpPr txBox="1"/>
          <p:nvPr/>
        </p:nvSpPr>
        <p:spPr>
          <a:xfrm>
            <a:off x="1172817" y="1252330"/>
            <a:ext cx="679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Review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41DFC-5DBA-934D-B887-28D49DF2F758}"/>
              </a:ext>
            </a:extLst>
          </p:cNvPr>
          <p:cNvSpPr txBox="1"/>
          <p:nvPr/>
        </p:nvSpPr>
        <p:spPr>
          <a:xfrm>
            <a:off x="986549" y="2072433"/>
            <a:ext cx="667041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Documents review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½ days to assess overall condition of the ballpark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Interviews with Ballpark Operations Staff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Interview with the Public Facilities District Staff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Observed during Mariners game with Royals on 9/26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3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6195822"/>
            <a:ext cx="3032056" cy="3717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10292"/>
            <a:ext cx="3032056" cy="146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117425"/>
            <a:ext cx="3032056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nue_sol_logo 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220480"/>
            <a:ext cx="1297691" cy="38646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6CA270E-5841-9A42-9E58-959BF9717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1" y="6339636"/>
            <a:ext cx="1049562" cy="242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EB74-339B-5C4C-8F1E-63D549E0C79A}"/>
              </a:ext>
            </a:extLst>
          </p:cNvPr>
          <p:cNvSpPr/>
          <p:nvPr/>
        </p:nvSpPr>
        <p:spPr>
          <a:xfrm>
            <a:off x="1291814" y="6192473"/>
            <a:ext cx="3185894" cy="3717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03822-E739-1940-81AA-E0CF44B8E60D}"/>
              </a:ext>
            </a:extLst>
          </p:cNvPr>
          <p:cNvSpPr/>
          <p:nvPr/>
        </p:nvSpPr>
        <p:spPr>
          <a:xfrm>
            <a:off x="1291814" y="6606943"/>
            <a:ext cx="3185894" cy="146688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8EABD-FC71-CE45-9B8B-B66CD11F91C6}"/>
              </a:ext>
            </a:extLst>
          </p:cNvPr>
          <p:cNvSpPr/>
          <p:nvPr/>
        </p:nvSpPr>
        <p:spPr>
          <a:xfrm>
            <a:off x="1291814" y="6114076"/>
            <a:ext cx="3185894" cy="45719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C830E-89A3-B148-B442-E2BCE5233E2A}"/>
              </a:ext>
            </a:extLst>
          </p:cNvPr>
          <p:cNvSpPr txBox="1"/>
          <p:nvPr/>
        </p:nvSpPr>
        <p:spPr>
          <a:xfrm>
            <a:off x="65665" y="312645"/>
            <a:ext cx="59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T-Mobile Park Maintenance &amp; Operations Review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931A6-0E3D-A448-B4DA-51181B824491}"/>
              </a:ext>
            </a:extLst>
          </p:cNvPr>
          <p:cNvSpPr/>
          <p:nvPr/>
        </p:nvSpPr>
        <p:spPr>
          <a:xfrm>
            <a:off x="0" y="842713"/>
            <a:ext cx="9144000" cy="146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DE788F9-DCF3-C545-9E3E-D2AFBE67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04" y="182299"/>
            <a:ext cx="1379652" cy="527027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3B959-87AA-2742-9ED1-DE47B3F7A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29" y="83567"/>
            <a:ext cx="887127" cy="625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33E66-8D70-1248-9009-037B2C9B42C4}"/>
              </a:ext>
            </a:extLst>
          </p:cNvPr>
          <p:cNvSpPr txBox="1"/>
          <p:nvPr/>
        </p:nvSpPr>
        <p:spPr>
          <a:xfrm>
            <a:off x="1172817" y="1252330"/>
            <a:ext cx="679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Findings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41DFC-5DBA-934D-B887-28D49DF2F758}"/>
              </a:ext>
            </a:extLst>
          </p:cNvPr>
          <p:cNvSpPr txBox="1"/>
          <p:nvPr/>
        </p:nvSpPr>
        <p:spPr>
          <a:xfrm>
            <a:off x="502718" y="2091118"/>
            <a:ext cx="8552341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Mariners meeting their obligations to PFD as set forth in Lease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Ballpark in excellent condition for its age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Overall, maintenance and upkeep reaches a high level of quality &amp; care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Mariners have long term plan for capital investment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Mariners have a professional staff to maintain ballpark going forward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areas of improvement that can be made going forward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Covid-19 impacts on staffing especially on game day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3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6195822"/>
            <a:ext cx="3032056" cy="3717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10292"/>
            <a:ext cx="3032056" cy="146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117425"/>
            <a:ext cx="3032056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nue_sol_logo 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220480"/>
            <a:ext cx="1297691" cy="38646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6CA270E-5841-9A42-9E58-959BF9717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1" y="6339636"/>
            <a:ext cx="1049562" cy="242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EB74-339B-5C4C-8F1E-63D549E0C79A}"/>
              </a:ext>
            </a:extLst>
          </p:cNvPr>
          <p:cNvSpPr/>
          <p:nvPr/>
        </p:nvSpPr>
        <p:spPr>
          <a:xfrm>
            <a:off x="1291814" y="6192473"/>
            <a:ext cx="3185894" cy="3717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03822-E739-1940-81AA-E0CF44B8E60D}"/>
              </a:ext>
            </a:extLst>
          </p:cNvPr>
          <p:cNvSpPr/>
          <p:nvPr/>
        </p:nvSpPr>
        <p:spPr>
          <a:xfrm>
            <a:off x="1291814" y="6606943"/>
            <a:ext cx="3185894" cy="146688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8EABD-FC71-CE45-9B8B-B66CD11F91C6}"/>
              </a:ext>
            </a:extLst>
          </p:cNvPr>
          <p:cNvSpPr/>
          <p:nvPr/>
        </p:nvSpPr>
        <p:spPr>
          <a:xfrm>
            <a:off x="1291814" y="6114076"/>
            <a:ext cx="3185894" cy="45719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C830E-89A3-B148-B442-E2BCE5233E2A}"/>
              </a:ext>
            </a:extLst>
          </p:cNvPr>
          <p:cNvSpPr txBox="1"/>
          <p:nvPr/>
        </p:nvSpPr>
        <p:spPr>
          <a:xfrm>
            <a:off x="65665" y="312645"/>
            <a:ext cx="59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T-Mobile Park Maintenance &amp; Operations Review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931A6-0E3D-A448-B4DA-51181B824491}"/>
              </a:ext>
            </a:extLst>
          </p:cNvPr>
          <p:cNvSpPr/>
          <p:nvPr/>
        </p:nvSpPr>
        <p:spPr>
          <a:xfrm>
            <a:off x="0" y="842713"/>
            <a:ext cx="9144000" cy="146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DE788F9-DCF3-C545-9E3E-D2AFBE67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04" y="182299"/>
            <a:ext cx="1379652" cy="527027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3B959-87AA-2742-9ED1-DE47B3F7A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29" y="83567"/>
            <a:ext cx="887127" cy="625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33E66-8D70-1248-9009-037B2C9B42C4}"/>
              </a:ext>
            </a:extLst>
          </p:cNvPr>
          <p:cNvSpPr txBox="1"/>
          <p:nvPr/>
        </p:nvSpPr>
        <p:spPr>
          <a:xfrm>
            <a:off x="1172817" y="1252330"/>
            <a:ext cx="679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Additional Report Highlights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41DFC-5DBA-934D-B887-28D49DF2F758}"/>
              </a:ext>
            </a:extLst>
          </p:cNvPr>
          <p:cNvSpPr txBox="1"/>
          <p:nvPr/>
        </p:nvSpPr>
        <p:spPr>
          <a:xfrm>
            <a:off x="192026" y="2018747"/>
            <a:ext cx="9027151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Much of the food service equipment is original and failing at a greater rate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Maintenance of food service equipment shifting to ballpark operations 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 maintenance position being added for food service repairs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Mariners and Centerplate have plan to upgrade experience 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Operations transitioning to a new CMMS to improve operating efficiencies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Operations emphasizing more written policies and procedures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Turnover in operations staff hasn't impacted overall condition of the ballpark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6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6195822"/>
            <a:ext cx="3032056" cy="3717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10292"/>
            <a:ext cx="3032056" cy="146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117425"/>
            <a:ext cx="3032056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nue_sol_logo 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220480"/>
            <a:ext cx="1297691" cy="38646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6CA270E-5841-9A42-9E58-959BF9717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1" y="6339636"/>
            <a:ext cx="1049562" cy="242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EB74-339B-5C4C-8F1E-63D549E0C79A}"/>
              </a:ext>
            </a:extLst>
          </p:cNvPr>
          <p:cNvSpPr/>
          <p:nvPr/>
        </p:nvSpPr>
        <p:spPr>
          <a:xfrm>
            <a:off x="1291814" y="6192473"/>
            <a:ext cx="3185894" cy="3717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03822-E739-1940-81AA-E0CF44B8E60D}"/>
              </a:ext>
            </a:extLst>
          </p:cNvPr>
          <p:cNvSpPr/>
          <p:nvPr/>
        </p:nvSpPr>
        <p:spPr>
          <a:xfrm>
            <a:off x="1291814" y="6606943"/>
            <a:ext cx="3185894" cy="146688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8EABD-FC71-CE45-9B8B-B66CD11F91C6}"/>
              </a:ext>
            </a:extLst>
          </p:cNvPr>
          <p:cNvSpPr/>
          <p:nvPr/>
        </p:nvSpPr>
        <p:spPr>
          <a:xfrm>
            <a:off x="1291814" y="6114076"/>
            <a:ext cx="3185894" cy="45719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C830E-89A3-B148-B442-E2BCE5233E2A}"/>
              </a:ext>
            </a:extLst>
          </p:cNvPr>
          <p:cNvSpPr txBox="1"/>
          <p:nvPr/>
        </p:nvSpPr>
        <p:spPr>
          <a:xfrm>
            <a:off x="65665" y="312645"/>
            <a:ext cx="59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T-Mobile Park Maintenance &amp; Operations Review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931A6-0E3D-A448-B4DA-51181B824491}"/>
              </a:ext>
            </a:extLst>
          </p:cNvPr>
          <p:cNvSpPr/>
          <p:nvPr/>
        </p:nvSpPr>
        <p:spPr>
          <a:xfrm>
            <a:off x="0" y="842713"/>
            <a:ext cx="9144000" cy="146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DE788F9-DCF3-C545-9E3E-D2AFBE67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04" y="182299"/>
            <a:ext cx="1379652" cy="527027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3B959-87AA-2742-9ED1-DE47B3F7A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29" y="83567"/>
            <a:ext cx="887127" cy="625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33E66-8D70-1248-9009-037B2C9B42C4}"/>
              </a:ext>
            </a:extLst>
          </p:cNvPr>
          <p:cNvSpPr txBox="1"/>
          <p:nvPr/>
        </p:nvSpPr>
        <p:spPr>
          <a:xfrm>
            <a:off x="1172817" y="1252330"/>
            <a:ext cx="679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Additional Report Highlights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41DFC-5DBA-934D-B887-28D49DF2F758}"/>
              </a:ext>
            </a:extLst>
          </p:cNvPr>
          <p:cNvSpPr txBox="1"/>
          <p:nvPr/>
        </p:nvSpPr>
        <p:spPr>
          <a:xfrm>
            <a:off x="192026" y="2018747"/>
            <a:ext cx="795281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Bowl seating in good condition for 22 years but nearing end of life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Original fixtures and finishes in public restrooms are wearing out 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	but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well maintained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Premium finishes will need refurbishes in the next few years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Exterior concrete repairs have been significant due to subsidence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Garage storage is in the view of the public but mostly secured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6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6195822"/>
            <a:ext cx="3032056" cy="3717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10292"/>
            <a:ext cx="3032056" cy="146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117425"/>
            <a:ext cx="3032056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nue_sol_logo 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220480"/>
            <a:ext cx="1297691" cy="38646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6CA270E-5841-9A42-9E58-959BF9717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1" y="6339636"/>
            <a:ext cx="1049562" cy="242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EB74-339B-5C4C-8F1E-63D549E0C79A}"/>
              </a:ext>
            </a:extLst>
          </p:cNvPr>
          <p:cNvSpPr/>
          <p:nvPr/>
        </p:nvSpPr>
        <p:spPr>
          <a:xfrm>
            <a:off x="1291814" y="6192473"/>
            <a:ext cx="3185894" cy="3717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03822-E739-1940-81AA-E0CF44B8E60D}"/>
              </a:ext>
            </a:extLst>
          </p:cNvPr>
          <p:cNvSpPr/>
          <p:nvPr/>
        </p:nvSpPr>
        <p:spPr>
          <a:xfrm>
            <a:off x="1291814" y="6606943"/>
            <a:ext cx="3185894" cy="146688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8EABD-FC71-CE45-9B8B-B66CD11F91C6}"/>
              </a:ext>
            </a:extLst>
          </p:cNvPr>
          <p:cNvSpPr/>
          <p:nvPr/>
        </p:nvSpPr>
        <p:spPr>
          <a:xfrm>
            <a:off x="1291814" y="6114076"/>
            <a:ext cx="3185894" cy="45719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C830E-89A3-B148-B442-E2BCE5233E2A}"/>
              </a:ext>
            </a:extLst>
          </p:cNvPr>
          <p:cNvSpPr txBox="1"/>
          <p:nvPr/>
        </p:nvSpPr>
        <p:spPr>
          <a:xfrm>
            <a:off x="65665" y="312645"/>
            <a:ext cx="59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T-Mobile Park Maintenance &amp; Operations Review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931A6-0E3D-A448-B4DA-51181B824491}"/>
              </a:ext>
            </a:extLst>
          </p:cNvPr>
          <p:cNvSpPr/>
          <p:nvPr/>
        </p:nvSpPr>
        <p:spPr>
          <a:xfrm>
            <a:off x="0" y="842713"/>
            <a:ext cx="9144000" cy="146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DE788F9-DCF3-C545-9E3E-D2AFBE67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04" y="182299"/>
            <a:ext cx="1379652" cy="527027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3B959-87AA-2742-9ED1-DE47B3F7A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29" y="83567"/>
            <a:ext cx="887127" cy="625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33E66-8D70-1248-9009-037B2C9B42C4}"/>
              </a:ext>
            </a:extLst>
          </p:cNvPr>
          <p:cNvSpPr txBox="1"/>
          <p:nvPr/>
        </p:nvSpPr>
        <p:spPr>
          <a:xfrm>
            <a:off x="1172817" y="1252330"/>
            <a:ext cx="679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Service Level</a:t>
            </a:r>
          </a:p>
        </p:txBody>
      </p:sp>
      <p:pic>
        <p:nvPicPr>
          <p:cNvPr id="15" name="Picture 14" descr="A picture containing text, ceiling, indoor, station&#10;&#10;Description automatically generated">
            <a:extLst>
              <a:ext uri="{FF2B5EF4-FFF2-40B4-BE49-F238E27FC236}">
                <a16:creationId xmlns:a16="http://schemas.microsoft.com/office/drawing/2014/main" id="{6D53E0DD-1A83-2A42-B420-8121DF8302FF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2" y="2016272"/>
            <a:ext cx="3657600" cy="2743200"/>
          </a:xfrm>
          <a:prstGeom prst="rect">
            <a:avLst/>
          </a:prstGeom>
        </p:spPr>
      </p:pic>
      <p:pic>
        <p:nvPicPr>
          <p:cNvPr id="16" name="Picture 15" descr="A restaurant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030CA357-5774-1C40-9E30-D910A9DDC1EC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592" y="201627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9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6195822"/>
            <a:ext cx="3032056" cy="3717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10292"/>
            <a:ext cx="3032056" cy="146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117425"/>
            <a:ext cx="3032056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nue_sol_logo 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48" y="6220480"/>
            <a:ext cx="1297691" cy="38646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6CA270E-5841-9A42-9E58-959BF9717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1" y="6339636"/>
            <a:ext cx="1049562" cy="242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EB74-339B-5C4C-8F1E-63D549E0C79A}"/>
              </a:ext>
            </a:extLst>
          </p:cNvPr>
          <p:cNvSpPr/>
          <p:nvPr/>
        </p:nvSpPr>
        <p:spPr>
          <a:xfrm>
            <a:off x="1291814" y="6192473"/>
            <a:ext cx="3185894" cy="3717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03822-E739-1940-81AA-E0CF44B8E60D}"/>
              </a:ext>
            </a:extLst>
          </p:cNvPr>
          <p:cNvSpPr/>
          <p:nvPr/>
        </p:nvSpPr>
        <p:spPr>
          <a:xfrm>
            <a:off x="1291814" y="6606943"/>
            <a:ext cx="3185894" cy="146688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8EABD-FC71-CE45-9B8B-B66CD11F91C6}"/>
              </a:ext>
            </a:extLst>
          </p:cNvPr>
          <p:cNvSpPr/>
          <p:nvPr/>
        </p:nvSpPr>
        <p:spPr>
          <a:xfrm>
            <a:off x="1291814" y="6114076"/>
            <a:ext cx="3185894" cy="45719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C830E-89A3-B148-B442-E2BCE5233E2A}"/>
              </a:ext>
            </a:extLst>
          </p:cNvPr>
          <p:cNvSpPr txBox="1"/>
          <p:nvPr/>
        </p:nvSpPr>
        <p:spPr>
          <a:xfrm>
            <a:off x="65665" y="312645"/>
            <a:ext cx="59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T-Mobile Park Maintenance &amp; Operations Review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931A6-0E3D-A448-B4DA-51181B824491}"/>
              </a:ext>
            </a:extLst>
          </p:cNvPr>
          <p:cNvSpPr/>
          <p:nvPr/>
        </p:nvSpPr>
        <p:spPr>
          <a:xfrm>
            <a:off x="0" y="842713"/>
            <a:ext cx="9144000" cy="146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DE788F9-DCF3-C545-9E3E-D2AFBE67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04" y="182299"/>
            <a:ext cx="1379652" cy="527027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3B959-87AA-2742-9ED1-DE47B3F7A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29" y="83567"/>
            <a:ext cx="887127" cy="625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33E66-8D70-1248-9009-037B2C9B42C4}"/>
              </a:ext>
            </a:extLst>
          </p:cNvPr>
          <p:cNvSpPr txBox="1"/>
          <p:nvPr/>
        </p:nvSpPr>
        <p:spPr>
          <a:xfrm>
            <a:off x="1172817" y="1252330"/>
            <a:ext cx="679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Main Concourse</a:t>
            </a:r>
          </a:p>
        </p:txBody>
      </p:sp>
      <p:pic>
        <p:nvPicPr>
          <p:cNvPr id="15" name="Picture 14" descr="A picture containing indoor, floor, wall, bathroom&#10;&#10;Description automatically generated">
            <a:extLst>
              <a:ext uri="{FF2B5EF4-FFF2-40B4-BE49-F238E27FC236}">
                <a16:creationId xmlns:a16="http://schemas.microsoft.com/office/drawing/2014/main" id="{E2F3E46D-D8BD-094E-B845-5369BA28168F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2" y="2066355"/>
            <a:ext cx="3657600" cy="2743200"/>
          </a:xfrm>
          <a:prstGeom prst="rect">
            <a:avLst/>
          </a:prstGeom>
        </p:spPr>
      </p:pic>
      <p:pic>
        <p:nvPicPr>
          <p:cNvPr id="16" name="Picture 1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67B4099-5B47-5340-BD2C-A64268292A65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20574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80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540</Words>
  <Application>Microsoft Office PowerPoint</Application>
  <PresentationFormat>On-screen Show (4:3)</PresentationFormat>
  <Paragraphs>109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Manager/>
  <Company>Venue Solutions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Richard Williams</dc:creator>
  <cp:keywords/>
  <dc:description/>
  <cp:lastModifiedBy>Trisha Matthieu</cp:lastModifiedBy>
  <cp:revision>88</cp:revision>
  <dcterms:created xsi:type="dcterms:W3CDTF">2015-08-14T15:29:24Z</dcterms:created>
  <dcterms:modified xsi:type="dcterms:W3CDTF">2021-09-28T19:37:33Z</dcterms:modified>
  <cp:category/>
</cp:coreProperties>
</file>