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83" r:id="rId2"/>
    <p:sldId id="284" r:id="rId3"/>
    <p:sldId id="285" r:id="rId4"/>
    <p:sldId id="287" r:id="rId5"/>
    <p:sldId id="291" r:id="rId6"/>
    <p:sldId id="292" r:id="rId7"/>
    <p:sldId id="301" r:id="rId8"/>
    <p:sldId id="288" r:id="rId9"/>
    <p:sldId id="289" r:id="rId10"/>
    <p:sldId id="295" r:id="rId11"/>
    <p:sldId id="290" r:id="rId12"/>
    <p:sldId id="294" r:id="rId13"/>
    <p:sldId id="296" r:id="rId14"/>
    <p:sldId id="297" r:id="rId15"/>
    <p:sldId id="298" r:id="rId16"/>
    <p:sldId id="299" r:id="rId17"/>
    <p:sldId id="30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643"/>
    <p:restoredTop sz="99834" autoAdjust="0"/>
  </p:normalViewPr>
  <p:slideViewPr>
    <p:cSldViewPr snapToGrid="0" snapToObjects="1">
      <p:cViewPr varScale="1">
        <p:scale>
          <a:sx n="118" d="100"/>
          <a:sy n="118" d="100"/>
        </p:scale>
        <p:origin x="108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3BF507-E941-9E44-BE2A-7DA8FDC4A46D}" type="datetimeFigureOut">
              <a:rPr lang="en-US" smtClean="0"/>
              <a:t>9/28/2021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8DF96-948F-BF49-886B-AC19DB6121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045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8DF96-948F-BF49-886B-AC19DB6121E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611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8DF96-948F-BF49-886B-AC19DB6121E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5755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8DF96-948F-BF49-886B-AC19DB6121E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47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8DF96-948F-BF49-886B-AC19DB6121E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8428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8DF96-948F-BF49-886B-AC19DB6121E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4941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8DF96-948F-BF49-886B-AC19DB6121E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1676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8DF96-948F-BF49-886B-AC19DB6121E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2006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8DF96-948F-BF49-886B-AC19DB6121E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7021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8DF96-948F-BF49-886B-AC19DB6121E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243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8DF96-948F-BF49-886B-AC19DB6121E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349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8DF96-948F-BF49-886B-AC19DB6121E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614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8DF96-948F-BF49-886B-AC19DB6121E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9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8DF96-948F-BF49-886B-AC19DB6121E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962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8DF96-948F-BF49-886B-AC19DB6121E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1680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8DF96-948F-BF49-886B-AC19DB6121E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5916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8DF96-948F-BF49-886B-AC19DB6121E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332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8DF96-948F-BF49-886B-AC19DB6121E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266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B7172-185E-444C-BD26-7E9D8D0CA736}" type="datetimeFigureOut">
              <a:rPr lang="en-US" smtClean="0"/>
              <a:t>9/28/2021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3256-4BD6-144F-92AC-56F8E374DF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592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B7172-185E-444C-BD26-7E9D8D0CA736}" type="datetimeFigureOut">
              <a:rPr lang="en-US" smtClean="0"/>
              <a:t>9/28/2021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3256-4BD6-144F-92AC-56F8E374DF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503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B7172-185E-444C-BD26-7E9D8D0CA736}" type="datetimeFigureOut">
              <a:rPr lang="en-US" smtClean="0"/>
              <a:t>9/28/2021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3256-4BD6-144F-92AC-56F8E374DF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044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B7172-185E-444C-BD26-7E9D8D0CA736}" type="datetimeFigureOut">
              <a:rPr lang="en-US" smtClean="0"/>
              <a:t>9/28/2021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3256-4BD6-144F-92AC-56F8E374DF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184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B7172-185E-444C-BD26-7E9D8D0CA736}" type="datetimeFigureOut">
              <a:rPr lang="en-US" smtClean="0"/>
              <a:t>9/28/2021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3256-4BD6-144F-92AC-56F8E374DF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186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B7172-185E-444C-BD26-7E9D8D0CA736}" type="datetimeFigureOut">
              <a:rPr lang="en-US" smtClean="0"/>
              <a:t>9/28/2021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3256-4BD6-144F-92AC-56F8E374DF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437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B7172-185E-444C-BD26-7E9D8D0CA736}" type="datetimeFigureOut">
              <a:rPr lang="en-US" smtClean="0"/>
              <a:t>9/28/2021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3256-4BD6-144F-92AC-56F8E374DF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02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B7172-185E-444C-BD26-7E9D8D0CA736}" type="datetimeFigureOut">
              <a:rPr lang="en-US" smtClean="0"/>
              <a:t>9/28/2021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3256-4BD6-144F-92AC-56F8E374DF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634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B7172-185E-444C-BD26-7E9D8D0CA736}" type="datetimeFigureOut">
              <a:rPr lang="en-US" smtClean="0"/>
              <a:t>9/28/2021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3256-4BD6-144F-92AC-56F8E374DF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585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B7172-185E-444C-BD26-7E9D8D0CA736}" type="datetimeFigureOut">
              <a:rPr lang="en-US" smtClean="0"/>
              <a:t>9/28/2021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3256-4BD6-144F-92AC-56F8E374DF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433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B7172-185E-444C-BD26-7E9D8D0CA736}" type="datetimeFigureOut">
              <a:rPr lang="en-US" smtClean="0"/>
              <a:t>9/28/2021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D3256-4BD6-144F-92AC-56F8E374DF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314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B7172-185E-444C-BD26-7E9D8D0CA736}" type="datetimeFigureOut">
              <a:rPr lang="en-US" smtClean="0"/>
              <a:t>9/28/2021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D3256-4BD6-144F-92AC-56F8E374DF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787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.jpe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6195822"/>
            <a:ext cx="3032056" cy="37175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0" y="6610292"/>
            <a:ext cx="3032056" cy="1466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0" y="6117425"/>
            <a:ext cx="3032056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venue_sol_logo COLO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48" y="6220480"/>
            <a:ext cx="1297691" cy="386463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36CA270E-5841-9A42-9E58-959BF9717C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61" y="6339636"/>
            <a:ext cx="1049562" cy="2422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23EB74-339B-5C4C-8F1E-63D549E0C79A}"/>
              </a:ext>
            </a:extLst>
          </p:cNvPr>
          <p:cNvSpPr/>
          <p:nvPr/>
        </p:nvSpPr>
        <p:spPr>
          <a:xfrm>
            <a:off x="1291814" y="6192473"/>
            <a:ext cx="3185894" cy="37175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dk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03822-E739-1940-81AA-E0CF44B8E60D}"/>
              </a:ext>
            </a:extLst>
          </p:cNvPr>
          <p:cNvSpPr/>
          <p:nvPr/>
        </p:nvSpPr>
        <p:spPr>
          <a:xfrm>
            <a:off x="1291814" y="6606943"/>
            <a:ext cx="3185894" cy="146688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68EABD-FC71-CE45-9B8B-B66CD11F91C6}"/>
              </a:ext>
            </a:extLst>
          </p:cNvPr>
          <p:cNvSpPr/>
          <p:nvPr/>
        </p:nvSpPr>
        <p:spPr>
          <a:xfrm>
            <a:off x="1291814" y="6114076"/>
            <a:ext cx="3185894" cy="45719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CC830E-89A3-B148-B442-E2BCE5233E2A}"/>
              </a:ext>
            </a:extLst>
          </p:cNvPr>
          <p:cNvSpPr txBox="1"/>
          <p:nvPr/>
        </p:nvSpPr>
        <p:spPr>
          <a:xfrm>
            <a:off x="65665" y="312645"/>
            <a:ext cx="5980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T-Mobile Park Operational Assessment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9931A6-0E3D-A448-B4DA-51181B824491}"/>
              </a:ext>
            </a:extLst>
          </p:cNvPr>
          <p:cNvSpPr/>
          <p:nvPr/>
        </p:nvSpPr>
        <p:spPr>
          <a:xfrm>
            <a:off x="0" y="842713"/>
            <a:ext cx="9144000" cy="1466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DE788F9-DCF3-C545-9E3E-D2AFBE6747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5841" y="150161"/>
            <a:ext cx="1379652" cy="527027"/>
          </a:xfrm>
          <a:prstGeom prst="rect">
            <a:avLst/>
          </a:prstGeom>
        </p:spPr>
      </p:pic>
      <p:pic>
        <p:nvPicPr>
          <p:cNvPr id="26" name="Picture 25" descr="Logo&#10;&#10;Description automatically generated with medium confidence">
            <a:extLst>
              <a:ext uri="{FF2B5EF4-FFF2-40B4-BE49-F238E27FC236}">
                <a16:creationId xmlns:a16="http://schemas.microsoft.com/office/drawing/2014/main" id="{7F33B959-87AA-2742-9ED1-DE47B3F7A0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48" y="60044"/>
            <a:ext cx="887127" cy="625759"/>
          </a:xfrm>
          <a:prstGeom prst="rect">
            <a:avLst/>
          </a:prstGeom>
        </p:spPr>
      </p:pic>
      <p:pic>
        <p:nvPicPr>
          <p:cNvPr id="3" name="Picture 2" descr="A picture containing text, building, stadium&#10;&#10;Description automatically generated">
            <a:extLst>
              <a:ext uri="{FF2B5EF4-FFF2-40B4-BE49-F238E27FC236}">
                <a16:creationId xmlns:a16="http://schemas.microsoft.com/office/drawing/2014/main" id="{0FE38A50-E8FA-D945-9FBA-1B30DA4B5AC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830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6195822"/>
            <a:ext cx="3032056" cy="37175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0" y="6610292"/>
            <a:ext cx="3032056" cy="1466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0" y="6117425"/>
            <a:ext cx="3032056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venue_sol_logo COLO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48" y="6220480"/>
            <a:ext cx="1297691" cy="386463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36CA270E-5841-9A42-9E58-959BF9717C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61" y="6339636"/>
            <a:ext cx="1049562" cy="2422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23EB74-339B-5C4C-8F1E-63D549E0C79A}"/>
              </a:ext>
            </a:extLst>
          </p:cNvPr>
          <p:cNvSpPr/>
          <p:nvPr/>
        </p:nvSpPr>
        <p:spPr>
          <a:xfrm>
            <a:off x="1291814" y="6192473"/>
            <a:ext cx="3185894" cy="37175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dk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03822-E739-1940-81AA-E0CF44B8E60D}"/>
              </a:ext>
            </a:extLst>
          </p:cNvPr>
          <p:cNvSpPr/>
          <p:nvPr/>
        </p:nvSpPr>
        <p:spPr>
          <a:xfrm>
            <a:off x="1291814" y="6606943"/>
            <a:ext cx="3185894" cy="146688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68EABD-FC71-CE45-9B8B-B66CD11F91C6}"/>
              </a:ext>
            </a:extLst>
          </p:cNvPr>
          <p:cNvSpPr/>
          <p:nvPr/>
        </p:nvSpPr>
        <p:spPr>
          <a:xfrm>
            <a:off x="1291814" y="6114076"/>
            <a:ext cx="3185894" cy="45719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CC830E-89A3-B148-B442-E2BCE5233E2A}"/>
              </a:ext>
            </a:extLst>
          </p:cNvPr>
          <p:cNvSpPr txBox="1"/>
          <p:nvPr/>
        </p:nvSpPr>
        <p:spPr>
          <a:xfrm>
            <a:off x="65665" y="312645"/>
            <a:ext cx="5980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T-Mobile Park Maintenance &amp; Operations Review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9931A6-0E3D-A448-B4DA-51181B824491}"/>
              </a:ext>
            </a:extLst>
          </p:cNvPr>
          <p:cNvSpPr/>
          <p:nvPr/>
        </p:nvSpPr>
        <p:spPr>
          <a:xfrm>
            <a:off x="0" y="842713"/>
            <a:ext cx="9144000" cy="1466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DE788F9-DCF3-C545-9E3E-D2AFBE6747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4404" y="182299"/>
            <a:ext cx="1379652" cy="527027"/>
          </a:xfrm>
          <a:prstGeom prst="rect">
            <a:avLst/>
          </a:prstGeom>
        </p:spPr>
      </p:pic>
      <p:pic>
        <p:nvPicPr>
          <p:cNvPr id="26" name="Picture 25" descr="Logo&#10;&#10;Description automatically generated with medium confidence">
            <a:extLst>
              <a:ext uri="{FF2B5EF4-FFF2-40B4-BE49-F238E27FC236}">
                <a16:creationId xmlns:a16="http://schemas.microsoft.com/office/drawing/2014/main" id="{7F33B959-87AA-2742-9ED1-DE47B3F7A0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3629" y="83567"/>
            <a:ext cx="887127" cy="6257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133E66-8D70-1248-9009-037B2C9B42C4}"/>
              </a:ext>
            </a:extLst>
          </p:cNvPr>
          <p:cNvSpPr txBox="1"/>
          <p:nvPr/>
        </p:nvSpPr>
        <p:spPr>
          <a:xfrm>
            <a:off x="1172817" y="1252330"/>
            <a:ext cx="679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Suite Level</a:t>
            </a:r>
          </a:p>
        </p:txBody>
      </p:sp>
      <p:pic>
        <p:nvPicPr>
          <p:cNvPr id="15" name="Picture 14" descr="A kitchen with a marble counter top&#10;&#10;Description automatically generated with low confidence">
            <a:extLst>
              <a:ext uri="{FF2B5EF4-FFF2-40B4-BE49-F238E27FC236}">
                <a16:creationId xmlns:a16="http://schemas.microsoft.com/office/drawing/2014/main" id="{72C3F32B-16F5-8841-85DE-1F2694A08291}"/>
              </a:ext>
            </a:extLst>
          </p:cNvPr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742" y="1904794"/>
            <a:ext cx="3491865" cy="2740025"/>
          </a:xfrm>
          <a:prstGeom prst="rect">
            <a:avLst/>
          </a:prstGeom>
        </p:spPr>
      </p:pic>
      <p:pic>
        <p:nvPicPr>
          <p:cNvPr id="16" name="Picture 15" descr="A picture containing indoor, green&#10;&#10;Description automatically generated">
            <a:extLst>
              <a:ext uri="{FF2B5EF4-FFF2-40B4-BE49-F238E27FC236}">
                <a16:creationId xmlns:a16="http://schemas.microsoft.com/office/drawing/2014/main" id="{E76040C2-3C15-7F4E-AC55-5DEE3D1519E1}"/>
              </a:ext>
            </a:extLst>
          </p:cNvPr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FF2B5EF4-FFF2-40B4-BE49-F238E27FC236}">
                <a16:creationId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16="http://schemas.microsoft.com/office/drawing/2014/main" xmlns:lc="http://schemas.openxmlformats.org/drawingml/2006/lockedCanvas" id="{A23D3BD7-E2AA-234D-9A24-0FAAF34DE09F}"/>
              </a:ext>
            </a:extLst>
          </a:blip>
          <a:stretch>
            <a:fillRect/>
          </a:stretch>
        </p:blipFill>
        <p:spPr>
          <a:xfrm rot="5400000">
            <a:off x="5180447" y="1464421"/>
            <a:ext cx="2712720" cy="362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820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6195822"/>
            <a:ext cx="3032056" cy="37175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0" y="6610292"/>
            <a:ext cx="3032056" cy="1466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0" y="6117425"/>
            <a:ext cx="3032056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venue_sol_logo COLO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48" y="6220480"/>
            <a:ext cx="1297691" cy="386463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36CA270E-5841-9A42-9E58-959BF9717C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61" y="6339636"/>
            <a:ext cx="1049562" cy="2422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23EB74-339B-5C4C-8F1E-63D549E0C79A}"/>
              </a:ext>
            </a:extLst>
          </p:cNvPr>
          <p:cNvSpPr/>
          <p:nvPr/>
        </p:nvSpPr>
        <p:spPr>
          <a:xfrm>
            <a:off x="1291814" y="6192473"/>
            <a:ext cx="3185894" cy="37175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dk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03822-E739-1940-81AA-E0CF44B8E60D}"/>
              </a:ext>
            </a:extLst>
          </p:cNvPr>
          <p:cNvSpPr/>
          <p:nvPr/>
        </p:nvSpPr>
        <p:spPr>
          <a:xfrm>
            <a:off x="1291814" y="6606943"/>
            <a:ext cx="3185894" cy="146688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68EABD-FC71-CE45-9B8B-B66CD11F91C6}"/>
              </a:ext>
            </a:extLst>
          </p:cNvPr>
          <p:cNvSpPr/>
          <p:nvPr/>
        </p:nvSpPr>
        <p:spPr>
          <a:xfrm>
            <a:off x="1291814" y="6114076"/>
            <a:ext cx="3185894" cy="45719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CC830E-89A3-B148-B442-E2BCE5233E2A}"/>
              </a:ext>
            </a:extLst>
          </p:cNvPr>
          <p:cNvSpPr txBox="1"/>
          <p:nvPr/>
        </p:nvSpPr>
        <p:spPr>
          <a:xfrm>
            <a:off x="65665" y="312645"/>
            <a:ext cx="5980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T-Mobile Park Maintenance &amp; Operations Review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9931A6-0E3D-A448-B4DA-51181B824491}"/>
              </a:ext>
            </a:extLst>
          </p:cNvPr>
          <p:cNvSpPr/>
          <p:nvPr/>
        </p:nvSpPr>
        <p:spPr>
          <a:xfrm>
            <a:off x="0" y="842713"/>
            <a:ext cx="9144000" cy="1466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DE788F9-DCF3-C545-9E3E-D2AFBE6747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4404" y="182299"/>
            <a:ext cx="1379652" cy="527027"/>
          </a:xfrm>
          <a:prstGeom prst="rect">
            <a:avLst/>
          </a:prstGeom>
        </p:spPr>
      </p:pic>
      <p:pic>
        <p:nvPicPr>
          <p:cNvPr id="26" name="Picture 25" descr="Logo&#10;&#10;Description automatically generated with medium confidence">
            <a:extLst>
              <a:ext uri="{FF2B5EF4-FFF2-40B4-BE49-F238E27FC236}">
                <a16:creationId xmlns:a16="http://schemas.microsoft.com/office/drawing/2014/main" id="{7F33B959-87AA-2742-9ED1-DE47B3F7A0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3629" y="83567"/>
            <a:ext cx="887127" cy="6257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133E66-8D70-1248-9009-037B2C9B42C4}"/>
              </a:ext>
            </a:extLst>
          </p:cNvPr>
          <p:cNvSpPr txBox="1"/>
          <p:nvPr/>
        </p:nvSpPr>
        <p:spPr>
          <a:xfrm>
            <a:off x="1172817" y="1252330"/>
            <a:ext cx="679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Terrace Level</a:t>
            </a:r>
          </a:p>
        </p:txBody>
      </p:sp>
      <p:pic>
        <p:nvPicPr>
          <p:cNvPr id="16" name="Picture 15" descr="A picture containing text, indoor, floor, window&#10;&#10;Description automatically generated">
            <a:extLst>
              <a:ext uri="{FF2B5EF4-FFF2-40B4-BE49-F238E27FC236}">
                <a16:creationId xmlns:a16="http://schemas.microsoft.com/office/drawing/2014/main" id="{AC074D20-6DC1-E94B-B9C8-D64277E2FF92}"/>
              </a:ext>
            </a:extLst>
          </p:cNvPr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FF2B5EF4-FFF2-40B4-BE49-F238E27FC236}">
                <a16:creationId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16="http://schemas.microsoft.com/office/drawing/2014/main" xmlns:lc="http://schemas.openxmlformats.org/drawingml/2006/lockedCanvas" id="{59F63D75-4269-674B-8A51-8AC5614FBAB4}"/>
              </a:ext>
            </a:extLst>
          </a:blip>
          <a:stretch>
            <a:fillRect/>
          </a:stretch>
        </p:blipFill>
        <p:spPr>
          <a:xfrm>
            <a:off x="672742" y="1956694"/>
            <a:ext cx="3654425" cy="2743200"/>
          </a:xfrm>
          <a:prstGeom prst="rect">
            <a:avLst/>
          </a:prstGeom>
        </p:spPr>
      </p:pic>
      <p:pic>
        <p:nvPicPr>
          <p:cNvPr id="17" name="Picture 16" descr="A picture containing indoor, kitchen, wall, stove&#10;&#10;Description automatically generated">
            <a:extLst>
              <a:ext uri="{FF2B5EF4-FFF2-40B4-BE49-F238E27FC236}">
                <a16:creationId xmlns:a16="http://schemas.microsoft.com/office/drawing/2014/main" id="{A014D6E5-DD95-0F4C-89B5-82595FDF1D28}"/>
              </a:ext>
            </a:extLst>
          </p:cNvPr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6833" y="1956694"/>
            <a:ext cx="365442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680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6195822"/>
            <a:ext cx="3032056" cy="37175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0" y="6610292"/>
            <a:ext cx="3032056" cy="1466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0" y="6117425"/>
            <a:ext cx="3032056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venue_sol_logo COLO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48" y="6220480"/>
            <a:ext cx="1297691" cy="386463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36CA270E-5841-9A42-9E58-959BF9717C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61" y="6339636"/>
            <a:ext cx="1049562" cy="2422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23EB74-339B-5C4C-8F1E-63D549E0C79A}"/>
              </a:ext>
            </a:extLst>
          </p:cNvPr>
          <p:cNvSpPr/>
          <p:nvPr/>
        </p:nvSpPr>
        <p:spPr>
          <a:xfrm>
            <a:off x="1291814" y="6192473"/>
            <a:ext cx="3185894" cy="37175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dk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03822-E739-1940-81AA-E0CF44B8E60D}"/>
              </a:ext>
            </a:extLst>
          </p:cNvPr>
          <p:cNvSpPr/>
          <p:nvPr/>
        </p:nvSpPr>
        <p:spPr>
          <a:xfrm>
            <a:off x="1291814" y="6606943"/>
            <a:ext cx="3185894" cy="146688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68EABD-FC71-CE45-9B8B-B66CD11F91C6}"/>
              </a:ext>
            </a:extLst>
          </p:cNvPr>
          <p:cNvSpPr/>
          <p:nvPr/>
        </p:nvSpPr>
        <p:spPr>
          <a:xfrm>
            <a:off x="1291814" y="6114076"/>
            <a:ext cx="3185894" cy="45719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CC830E-89A3-B148-B442-E2BCE5233E2A}"/>
              </a:ext>
            </a:extLst>
          </p:cNvPr>
          <p:cNvSpPr txBox="1"/>
          <p:nvPr/>
        </p:nvSpPr>
        <p:spPr>
          <a:xfrm>
            <a:off x="65665" y="312645"/>
            <a:ext cx="5980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T-Mobile Park Maintenance &amp; Operations Review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9931A6-0E3D-A448-B4DA-51181B824491}"/>
              </a:ext>
            </a:extLst>
          </p:cNvPr>
          <p:cNvSpPr/>
          <p:nvPr/>
        </p:nvSpPr>
        <p:spPr>
          <a:xfrm>
            <a:off x="0" y="842713"/>
            <a:ext cx="9144000" cy="1466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DE788F9-DCF3-C545-9E3E-D2AFBE6747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4404" y="182299"/>
            <a:ext cx="1379652" cy="527027"/>
          </a:xfrm>
          <a:prstGeom prst="rect">
            <a:avLst/>
          </a:prstGeom>
        </p:spPr>
      </p:pic>
      <p:pic>
        <p:nvPicPr>
          <p:cNvPr id="26" name="Picture 25" descr="Logo&#10;&#10;Description automatically generated with medium confidence">
            <a:extLst>
              <a:ext uri="{FF2B5EF4-FFF2-40B4-BE49-F238E27FC236}">
                <a16:creationId xmlns:a16="http://schemas.microsoft.com/office/drawing/2014/main" id="{7F33B959-87AA-2742-9ED1-DE47B3F7A0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3629" y="83567"/>
            <a:ext cx="887127" cy="6257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133E66-8D70-1248-9009-037B2C9B42C4}"/>
              </a:ext>
            </a:extLst>
          </p:cNvPr>
          <p:cNvSpPr txBox="1"/>
          <p:nvPr/>
        </p:nvSpPr>
        <p:spPr>
          <a:xfrm>
            <a:off x="1172817" y="1252330"/>
            <a:ext cx="679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Upper Concourse</a:t>
            </a:r>
          </a:p>
        </p:txBody>
      </p:sp>
      <p:pic>
        <p:nvPicPr>
          <p:cNvPr id="15" name="Picture 14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A8BA93C1-3BCC-F345-99E0-436DFB26DDFB}"/>
              </a:ext>
            </a:extLst>
          </p:cNvPr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105" y="1903206"/>
            <a:ext cx="3657600" cy="2743200"/>
          </a:xfrm>
          <a:prstGeom prst="rect">
            <a:avLst/>
          </a:prstGeom>
        </p:spPr>
      </p:pic>
      <p:pic>
        <p:nvPicPr>
          <p:cNvPr id="16" name="Picture 15" descr="A picture containing indoor, floor&#10;&#10;Description automatically generated">
            <a:extLst>
              <a:ext uri="{FF2B5EF4-FFF2-40B4-BE49-F238E27FC236}">
                <a16:creationId xmlns:a16="http://schemas.microsoft.com/office/drawing/2014/main" id="{A27DF86E-516E-F54E-BD08-4A92509890F1}"/>
              </a:ext>
            </a:extLst>
          </p:cNvPr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0295" y="1903206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218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6195822"/>
            <a:ext cx="3032056" cy="37175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0" y="6610292"/>
            <a:ext cx="3032056" cy="1466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0" y="6117425"/>
            <a:ext cx="3032056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venue_sol_logo COLO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48" y="6220480"/>
            <a:ext cx="1297691" cy="386463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36CA270E-5841-9A42-9E58-959BF9717C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61" y="6339636"/>
            <a:ext cx="1049562" cy="2422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23EB74-339B-5C4C-8F1E-63D549E0C79A}"/>
              </a:ext>
            </a:extLst>
          </p:cNvPr>
          <p:cNvSpPr/>
          <p:nvPr/>
        </p:nvSpPr>
        <p:spPr>
          <a:xfrm>
            <a:off x="1291814" y="6192473"/>
            <a:ext cx="3185894" cy="37175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dk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03822-E739-1940-81AA-E0CF44B8E60D}"/>
              </a:ext>
            </a:extLst>
          </p:cNvPr>
          <p:cNvSpPr/>
          <p:nvPr/>
        </p:nvSpPr>
        <p:spPr>
          <a:xfrm>
            <a:off x="1291814" y="6606943"/>
            <a:ext cx="3185894" cy="146688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68EABD-FC71-CE45-9B8B-B66CD11F91C6}"/>
              </a:ext>
            </a:extLst>
          </p:cNvPr>
          <p:cNvSpPr/>
          <p:nvPr/>
        </p:nvSpPr>
        <p:spPr>
          <a:xfrm>
            <a:off x="1291814" y="6114076"/>
            <a:ext cx="3185894" cy="45719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CC830E-89A3-B148-B442-E2BCE5233E2A}"/>
              </a:ext>
            </a:extLst>
          </p:cNvPr>
          <p:cNvSpPr txBox="1"/>
          <p:nvPr/>
        </p:nvSpPr>
        <p:spPr>
          <a:xfrm>
            <a:off x="65665" y="312645"/>
            <a:ext cx="5980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T-Mobile Park Maintenance &amp; Operations Review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9931A6-0E3D-A448-B4DA-51181B824491}"/>
              </a:ext>
            </a:extLst>
          </p:cNvPr>
          <p:cNvSpPr/>
          <p:nvPr/>
        </p:nvSpPr>
        <p:spPr>
          <a:xfrm>
            <a:off x="0" y="842713"/>
            <a:ext cx="9144000" cy="1466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DE788F9-DCF3-C545-9E3E-D2AFBE6747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4404" y="182299"/>
            <a:ext cx="1379652" cy="527027"/>
          </a:xfrm>
          <a:prstGeom prst="rect">
            <a:avLst/>
          </a:prstGeom>
        </p:spPr>
      </p:pic>
      <p:pic>
        <p:nvPicPr>
          <p:cNvPr id="26" name="Picture 25" descr="Logo&#10;&#10;Description automatically generated with medium confidence">
            <a:extLst>
              <a:ext uri="{FF2B5EF4-FFF2-40B4-BE49-F238E27FC236}">
                <a16:creationId xmlns:a16="http://schemas.microsoft.com/office/drawing/2014/main" id="{7F33B959-87AA-2742-9ED1-DE47B3F7A0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3629" y="83567"/>
            <a:ext cx="887127" cy="6257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133E66-8D70-1248-9009-037B2C9B42C4}"/>
              </a:ext>
            </a:extLst>
          </p:cNvPr>
          <p:cNvSpPr txBox="1"/>
          <p:nvPr/>
        </p:nvSpPr>
        <p:spPr>
          <a:xfrm>
            <a:off x="1172817" y="1252330"/>
            <a:ext cx="679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Seating Bowl</a:t>
            </a:r>
          </a:p>
        </p:txBody>
      </p:sp>
      <p:pic>
        <p:nvPicPr>
          <p:cNvPr id="17" name="Picture 16" descr="A picture containing green&#10;&#10;Description automatically generated">
            <a:extLst>
              <a:ext uri="{FF2B5EF4-FFF2-40B4-BE49-F238E27FC236}">
                <a16:creationId xmlns:a16="http://schemas.microsoft.com/office/drawing/2014/main" id="{E8EF2A3A-77FA-C746-BA58-B58F7E4E4F6A}"/>
              </a:ext>
            </a:extLst>
          </p:cNvPr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FF2B5EF4-FFF2-40B4-BE49-F238E27FC236}">
                <a16:creationId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16="http://schemas.microsoft.com/office/drawing/2014/main" xmlns:lc="http://schemas.openxmlformats.org/drawingml/2006/lockedCanvas" id="{728F64E8-94B3-2A49-BA65-F4156E7ACABF}"/>
              </a:ext>
            </a:extLst>
          </a:blip>
          <a:stretch>
            <a:fillRect/>
          </a:stretch>
        </p:blipFill>
        <p:spPr>
          <a:xfrm>
            <a:off x="672742" y="2016272"/>
            <a:ext cx="3654425" cy="2743200"/>
          </a:xfrm>
          <a:prstGeom prst="rect">
            <a:avLst/>
          </a:prstGeom>
        </p:spPr>
      </p:pic>
      <p:pic>
        <p:nvPicPr>
          <p:cNvPr id="23" name="Picture 22" descr="A picture containing ground, floor, wooden&#10;&#10;Description automatically generated">
            <a:extLst>
              <a:ext uri="{FF2B5EF4-FFF2-40B4-BE49-F238E27FC236}">
                <a16:creationId xmlns:a16="http://schemas.microsoft.com/office/drawing/2014/main" id="{D8D385C1-9BCF-604E-90F1-F4A7A549E62B}"/>
              </a:ext>
            </a:extLst>
          </p:cNvPr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FF2B5EF4-FFF2-40B4-BE49-F238E27FC236}">
                <a16:creationId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16="http://schemas.microsoft.com/office/drawing/2014/main" xmlns:lc="http://schemas.openxmlformats.org/drawingml/2006/lockedCanvas" id="{4AC9D65F-717B-304D-8F97-5A7ED49F52D1}"/>
              </a:ext>
            </a:extLst>
          </a:blip>
          <a:stretch>
            <a:fillRect/>
          </a:stretch>
        </p:blipFill>
        <p:spPr>
          <a:xfrm>
            <a:off x="4958039" y="2049145"/>
            <a:ext cx="3660775" cy="275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8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6195822"/>
            <a:ext cx="3032056" cy="37175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0" y="6610292"/>
            <a:ext cx="3032056" cy="1466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0" y="6117425"/>
            <a:ext cx="3032056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venue_sol_logo COLO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48" y="6220480"/>
            <a:ext cx="1297691" cy="386463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36CA270E-5841-9A42-9E58-959BF9717C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61" y="6339636"/>
            <a:ext cx="1049562" cy="2422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23EB74-339B-5C4C-8F1E-63D549E0C79A}"/>
              </a:ext>
            </a:extLst>
          </p:cNvPr>
          <p:cNvSpPr/>
          <p:nvPr/>
        </p:nvSpPr>
        <p:spPr>
          <a:xfrm>
            <a:off x="1291814" y="6192473"/>
            <a:ext cx="3185894" cy="37175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dk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03822-E739-1940-81AA-E0CF44B8E60D}"/>
              </a:ext>
            </a:extLst>
          </p:cNvPr>
          <p:cNvSpPr/>
          <p:nvPr/>
        </p:nvSpPr>
        <p:spPr>
          <a:xfrm>
            <a:off x="1291814" y="6606943"/>
            <a:ext cx="3185894" cy="146688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68EABD-FC71-CE45-9B8B-B66CD11F91C6}"/>
              </a:ext>
            </a:extLst>
          </p:cNvPr>
          <p:cNvSpPr/>
          <p:nvPr/>
        </p:nvSpPr>
        <p:spPr>
          <a:xfrm>
            <a:off x="1291814" y="6114076"/>
            <a:ext cx="3185894" cy="45719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CC830E-89A3-B148-B442-E2BCE5233E2A}"/>
              </a:ext>
            </a:extLst>
          </p:cNvPr>
          <p:cNvSpPr txBox="1"/>
          <p:nvPr/>
        </p:nvSpPr>
        <p:spPr>
          <a:xfrm>
            <a:off x="65665" y="312645"/>
            <a:ext cx="5980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T-Mobile Park Maintenance &amp; Operations Review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9931A6-0E3D-A448-B4DA-51181B824491}"/>
              </a:ext>
            </a:extLst>
          </p:cNvPr>
          <p:cNvSpPr/>
          <p:nvPr/>
        </p:nvSpPr>
        <p:spPr>
          <a:xfrm>
            <a:off x="0" y="842713"/>
            <a:ext cx="9144000" cy="1466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DE788F9-DCF3-C545-9E3E-D2AFBE6747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4404" y="182299"/>
            <a:ext cx="1379652" cy="527027"/>
          </a:xfrm>
          <a:prstGeom prst="rect">
            <a:avLst/>
          </a:prstGeom>
        </p:spPr>
      </p:pic>
      <p:pic>
        <p:nvPicPr>
          <p:cNvPr id="26" name="Picture 25" descr="Logo&#10;&#10;Description automatically generated with medium confidence">
            <a:extLst>
              <a:ext uri="{FF2B5EF4-FFF2-40B4-BE49-F238E27FC236}">
                <a16:creationId xmlns:a16="http://schemas.microsoft.com/office/drawing/2014/main" id="{7F33B959-87AA-2742-9ED1-DE47B3F7A0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3629" y="83567"/>
            <a:ext cx="887127" cy="6257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133E66-8D70-1248-9009-037B2C9B42C4}"/>
              </a:ext>
            </a:extLst>
          </p:cNvPr>
          <p:cNvSpPr txBox="1"/>
          <p:nvPr/>
        </p:nvSpPr>
        <p:spPr>
          <a:xfrm>
            <a:off x="1172817" y="1252330"/>
            <a:ext cx="679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Exterior</a:t>
            </a:r>
          </a:p>
        </p:txBody>
      </p:sp>
      <p:pic>
        <p:nvPicPr>
          <p:cNvPr id="25" name="Picture 24" descr="A picture containing text, outdoor, ground, building&#10;&#10;Description automatically generated">
            <a:extLst>
              <a:ext uri="{FF2B5EF4-FFF2-40B4-BE49-F238E27FC236}">
                <a16:creationId xmlns:a16="http://schemas.microsoft.com/office/drawing/2014/main" id="{B72305EC-3C75-7541-911B-07DFAEFF960E}"/>
              </a:ext>
            </a:extLst>
          </p:cNvPr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742" y="1917210"/>
            <a:ext cx="3657600" cy="2743200"/>
          </a:xfrm>
          <a:prstGeom prst="rect">
            <a:avLst/>
          </a:prstGeom>
        </p:spPr>
      </p:pic>
      <p:pic>
        <p:nvPicPr>
          <p:cNvPr id="27" name="Picture 26" descr="A picture containing text, outdoor, sidewalk, city&#10;&#10;Description automatically generated">
            <a:extLst>
              <a:ext uri="{FF2B5EF4-FFF2-40B4-BE49-F238E27FC236}">
                <a16:creationId xmlns:a16="http://schemas.microsoft.com/office/drawing/2014/main" id="{DCA11B34-0392-CA47-88BC-B7B11E9A9340}"/>
              </a:ext>
            </a:extLst>
          </p:cNvPr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430" y="1917210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192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6195822"/>
            <a:ext cx="3032056" cy="37175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0" y="6610292"/>
            <a:ext cx="3032056" cy="1466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0" y="6117425"/>
            <a:ext cx="3032056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venue_sol_logo COLO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48" y="6220480"/>
            <a:ext cx="1297691" cy="386463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36CA270E-5841-9A42-9E58-959BF9717C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61" y="6339636"/>
            <a:ext cx="1049562" cy="2422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23EB74-339B-5C4C-8F1E-63D549E0C79A}"/>
              </a:ext>
            </a:extLst>
          </p:cNvPr>
          <p:cNvSpPr/>
          <p:nvPr/>
        </p:nvSpPr>
        <p:spPr>
          <a:xfrm>
            <a:off x="1291814" y="6192473"/>
            <a:ext cx="3185894" cy="37175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dk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03822-E739-1940-81AA-E0CF44B8E60D}"/>
              </a:ext>
            </a:extLst>
          </p:cNvPr>
          <p:cNvSpPr/>
          <p:nvPr/>
        </p:nvSpPr>
        <p:spPr>
          <a:xfrm>
            <a:off x="1291814" y="6606943"/>
            <a:ext cx="3185894" cy="146688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68EABD-FC71-CE45-9B8B-B66CD11F91C6}"/>
              </a:ext>
            </a:extLst>
          </p:cNvPr>
          <p:cNvSpPr/>
          <p:nvPr/>
        </p:nvSpPr>
        <p:spPr>
          <a:xfrm>
            <a:off x="1291814" y="6114076"/>
            <a:ext cx="3185894" cy="45719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CC830E-89A3-B148-B442-E2BCE5233E2A}"/>
              </a:ext>
            </a:extLst>
          </p:cNvPr>
          <p:cNvSpPr txBox="1"/>
          <p:nvPr/>
        </p:nvSpPr>
        <p:spPr>
          <a:xfrm>
            <a:off x="65665" y="312645"/>
            <a:ext cx="5980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T-Mobile Park Maintenance &amp; Operations Review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9931A6-0E3D-A448-B4DA-51181B824491}"/>
              </a:ext>
            </a:extLst>
          </p:cNvPr>
          <p:cNvSpPr/>
          <p:nvPr/>
        </p:nvSpPr>
        <p:spPr>
          <a:xfrm>
            <a:off x="0" y="842713"/>
            <a:ext cx="9144000" cy="1466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DE788F9-DCF3-C545-9E3E-D2AFBE6747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4404" y="182299"/>
            <a:ext cx="1379652" cy="527027"/>
          </a:xfrm>
          <a:prstGeom prst="rect">
            <a:avLst/>
          </a:prstGeom>
        </p:spPr>
      </p:pic>
      <p:pic>
        <p:nvPicPr>
          <p:cNvPr id="26" name="Picture 25" descr="Logo&#10;&#10;Description automatically generated with medium confidence">
            <a:extLst>
              <a:ext uri="{FF2B5EF4-FFF2-40B4-BE49-F238E27FC236}">
                <a16:creationId xmlns:a16="http://schemas.microsoft.com/office/drawing/2014/main" id="{7F33B959-87AA-2742-9ED1-DE47B3F7A0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3629" y="83567"/>
            <a:ext cx="887127" cy="6257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133E66-8D70-1248-9009-037B2C9B42C4}"/>
              </a:ext>
            </a:extLst>
          </p:cNvPr>
          <p:cNvSpPr txBox="1"/>
          <p:nvPr/>
        </p:nvSpPr>
        <p:spPr>
          <a:xfrm>
            <a:off x="1172817" y="1252330"/>
            <a:ext cx="679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Garage</a:t>
            </a:r>
          </a:p>
        </p:txBody>
      </p:sp>
      <p:pic>
        <p:nvPicPr>
          <p:cNvPr id="17" name="Picture 16" descr="A picture containing floor, indoor&#10;&#10;Description automatically generated">
            <a:extLst>
              <a:ext uri="{FF2B5EF4-FFF2-40B4-BE49-F238E27FC236}">
                <a16:creationId xmlns:a16="http://schemas.microsoft.com/office/drawing/2014/main" id="{6885867B-2D6E-5E4D-BDE8-C87EE0B6CAFF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260" y="1976788"/>
            <a:ext cx="3657600" cy="2743200"/>
          </a:xfrm>
          <a:prstGeom prst="rect">
            <a:avLst/>
          </a:prstGeom>
        </p:spPr>
      </p:pic>
      <p:pic>
        <p:nvPicPr>
          <p:cNvPr id="23" name="Picture 22" descr="A picture containing ceiling, indoor, floor, area&#10;&#10;Description automatically generated">
            <a:extLst>
              <a:ext uri="{FF2B5EF4-FFF2-40B4-BE49-F238E27FC236}">
                <a16:creationId xmlns:a16="http://schemas.microsoft.com/office/drawing/2014/main" id="{E6549631-87E5-4B44-8FCC-DBDDB2305762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0661" y="1976788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010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6195822"/>
            <a:ext cx="3032056" cy="37175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0" y="6610292"/>
            <a:ext cx="3032056" cy="1466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0" y="6117425"/>
            <a:ext cx="3032056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venue_sol_logo COLO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48" y="6220480"/>
            <a:ext cx="1297691" cy="386463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36CA270E-5841-9A42-9E58-959BF9717C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61" y="6339636"/>
            <a:ext cx="1049562" cy="2422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23EB74-339B-5C4C-8F1E-63D549E0C79A}"/>
              </a:ext>
            </a:extLst>
          </p:cNvPr>
          <p:cNvSpPr/>
          <p:nvPr/>
        </p:nvSpPr>
        <p:spPr>
          <a:xfrm>
            <a:off x="1291814" y="6192473"/>
            <a:ext cx="3185894" cy="37175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dk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03822-E739-1940-81AA-E0CF44B8E60D}"/>
              </a:ext>
            </a:extLst>
          </p:cNvPr>
          <p:cNvSpPr/>
          <p:nvPr/>
        </p:nvSpPr>
        <p:spPr>
          <a:xfrm>
            <a:off x="1291814" y="6606943"/>
            <a:ext cx="3185894" cy="146688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68EABD-FC71-CE45-9B8B-B66CD11F91C6}"/>
              </a:ext>
            </a:extLst>
          </p:cNvPr>
          <p:cNvSpPr/>
          <p:nvPr/>
        </p:nvSpPr>
        <p:spPr>
          <a:xfrm>
            <a:off x="1291814" y="6114076"/>
            <a:ext cx="3185894" cy="45719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CC830E-89A3-B148-B442-E2BCE5233E2A}"/>
              </a:ext>
            </a:extLst>
          </p:cNvPr>
          <p:cNvSpPr txBox="1"/>
          <p:nvPr/>
        </p:nvSpPr>
        <p:spPr>
          <a:xfrm>
            <a:off x="65665" y="312645"/>
            <a:ext cx="5980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T-Mobile Park Maintenance &amp; Operations Review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9931A6-0E3D-A448-B4DA-51181B824491}"/>
              </a:ext>
            </a:extLst>
          </p:cNvPr>
          <p:cNvSpPr/>
          <p:nvPr/>
        </p:nvSpPr>
        <p:spPr>
          <a:xfrm>
            <a:off x="0" y="842713"/>
            <a:ext cx="9144000" cy="1466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DE788F9-DCF3-C545-9E3E-D2AFBE6747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4404" y="182299"/>
            <a:ext cx="1379652" cy="527027"/>
          </a:xfrm>
          <a:prstGeom prst="rect">
            <a:avLst/>
          </a:prstGeom>
        </p:spPr>
      </p:pic>
      <p:pic>
        <p:nvPicPr>
          <p:cNvPr id="26" name="Picture 25" descr="Logo&#10;&#10;Description automatically generated with medium confidence">
            <a:extLst>
              <a:ext uri="{FF2B5EF4-FFF2-40B4-BE49-F238E27FC236}">
                <a16:creationId xmlns:a16="http://schemas.microsoft.com/office/drawing/2014/main" id="{7F33B959-87AA-2742-9ED1-DE47B3F7A0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3629" y="83567"/>
            <a:ext cx="887127" cy="6257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133E66-8D70-1248-9009-037B2C9B42C4}"/>
              </a:ext>
            </a:extLst>
          </p:cNvPr>
          <p:cNvSpPr txBox="1"/>
          <p:nvPr/>
        </p:nvSpPr>
        <p:spPr>
          <a:xfrm>
            <a:off x="1172817" y="1252330"/>
            <a:ext cx="679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Key Findings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241DFC-5DBA-934D-B887-28D49DF2F758}"/>
              </a:ext>
            </a:extLst>
          </p:cNvPr>
          <p:cNvSpPr txBox="1"/>
          <p:nvPr/>
        </p:nvSpPr>
        <p:spPr>
          <a:xfrm>
            <a:off x="502718" y="2091118"/>
            <a:ext cx="8288038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Mariners meeting their obligations to PFD as set forth in Lease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Ballpark in excellent condition for its age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Maintenance and upkeep reaches a high level of quality &amp; care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Mariners have long term plan for capital investment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Mariners have a professional staff to maintain ballpark going forward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There are areas of improvement that can be made going forward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Covid-19 impacts on staffing especially on game day</a:t>
            </a: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815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6195822"/>
            <a:ext cx="3032056" cy="37175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0" y="6610292"/>
            <a:ext cx="3032056" cy="1466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0" y="6117425"/>
            <a:ext cx="3032056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venue_sol_logo COLO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48" y="6220480"/>
            <a:ext cx="1297691" cy="386463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36CA270E-5841-9A42-9E58-959BF9717C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61" y="6339636"/>
            <a:ext cx="1049562" cy="2422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23EB74-339B-5C4C-8F1E-63D549E0C79A}"/>
              </a:ext>
            </a:extLst>
          </p:cNvPr>
          <p:cNvSpPr/>
          <p:nvPr/>
        </p:nvSpPr>
        <p:spPr>
          <a:xfrm>
            <a:off x="1291814" y="6192473"/>
            <a:ext cx="3185894" cy="37175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dk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03822-E739-1940-81AA-E0CF44B8E60D}"/>
              </a:ext>
            </a:extLst>
          </p:cNvPr>
          <p:cNvSpPr/>
          <p:nvPr/>
        </p:nvSpPr>
        <p:spPr>
          <a:xfrm>
            <a:off x="1291814" y="6606943"/>
            <a:ext cx="3185894" cy="146688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68EABD-FC71-CE45-9B8B-B66CD11F91C6}"/>
              </a:ext>
            </a:extLst>
          </p:cNvPr>
          <p:cNvSpPr/>
          <p:nvPr/>
        </p:nvSpPr>
        <p:spPr>
          <a:xfrm>
            <a:off x="1291814" y="6114076"/>
            <a:ext cx="3185894" cy="45719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CC830E-89A3-B148-B442-E2BCE5233E2A}"/>
              </a:ext>
            </a:extLst>
          </p:cNvPr>
          <p:cNvSpPr txBox="1"/>
          <p:nvPr/>
        </p:nvSpPr>
        <p:spPr>
          <a:xfrm>
            <a:off x="65665" y="312645"/>
            <a:ext cx="5980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T-Mobile Park Maintenance &amp; Operations Review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9931A6-0E3D-A448-B4DA-51181B824491}"/>
              </a:ext>
            </a:extLst>
          </p:cNvPr>
          <p:cNvSpPr/>
          <p:nvPr/>
        </p:nvSpPr>
        <p:spPr>
          <a:xfrm>
            <a:off x="0" y="842713"/>
            <a:ext cx="9144000" cy="1466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DE788F9-DCF3-C545-9E3E-D2AFBE6747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4404" y="182299"/>
            <a:ext cx="1379652" cy="527027"/>
          </a:xfrm>
          <a:prstGeom prst="rect">
            <a:avLst/>
          </a:prstGeom>
        </p:spPr>
      </p:pic>
      <p:pic>
        <p:nvPicPr>
          <p:cNvPr id="26" name="Picture 25" descr="Logo&#10;&#10;Description automatically generated with medium confidence">
            <a:extLst>
              <a:ext uri="{FF2B5EF4-FFF2-40B4-BE49-F238E27FC236}">
                <a16:creationId xmlns:a16="http://schemas.microsoft.com/office/drawing/2014/main" id="{7F33B959-87AA-2742-9ED1-DE47B3F7A0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3629" y="83567"/>
            <a:ext cx="887127" cy="6257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241DFC-5DBA-934D-B887-28D49DF2F758}"/>
              </a:ext>
            </a:extLst>
          </p:cNvPr>
          <p:cNvSpPr txBox="1"/>
          <p:nvPr/>
        </p:nvSpPr>
        <p:spPr>
          <a:xfrm>
            <a:off x="502718" y="2091118"/>
            <a:ext cx="53091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23FF34-66C2-CE4F-A3D2-9C83908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1508" y="2429672"/>
            <a:ext cx="7772400" cy="1470025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4258104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6195822"/>
            <a:ext cx="3032056" cy="37175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0" y="6610292"/>
            <a:ext cx="3032056" cy="1466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0" y="6117425"/>
            <a:ext cx="3032056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venue_sol_logo COLO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48" y="6220480"/>
            <a:ext cx="1297691" cy="386463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36CA270E-5841-9A42-9E58-959BF9717C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61" y="6339636"/>
            <a:ext cx="1049562" cy="2422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23EB74-339B-5C4C-8F1E-63D549E0C79A}"/>
              </a:ext>
            </a:extLst>
          </p:cNvPr>
          <p:cNvSpPr/>
          <p:nvPr/>
        </p:nvSpPr>
        <p:spPr>
          <a:xfrm>
            <a:off x="1291814" y="6192473"/>
            <a:ext cx="3185894" cy="37175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dk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03822-E739-1940-81AA-E0CF44B8E60D}"/>
              </a:ext>
            </a:extLst>
          </p:cNvPr>
          <p:cNvSpPr/>
          <p:nvPr/>
        </p:nvSpPr>
        <p:spPr>
          <a:xfrm>
            <a:off x="1291814" y="6606943"/>
            <a:ext cx="3185894" cy="146688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68EABD-FC71-CE45-9B8B-B66CD11F91C6}"/>
              </a:ext>
            </a:extLst>
          </p:cNvPr>
          <p:cNvSpPr/>
          <p:nvPr/>
        </p:nvSpPr>
        <p:spPr>
          <a:xfrm>
            <a:off x="1291814" y="6114076"/>
            <a:ext cx="3185894" cy="45719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CC830E-89A3-B148-B442-E2BCE5233E2A}"/>
              </a:ext>
            </a:extLst>
          </p:cNvPr>
          <p:cNvSpPr txBox="1"/>
          <p:nvPr/>
        </p:nvSpPr>
        <p:spPr>
          <a:xfrm>
            <a:off x="65665" y="312645"/>
            <a:ext cx="5980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T-Mobile Park Maintenance &amp; Operations Review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9931A6-0E3D-A448-B4DA-51181B824491}"/>
              </a:ext>
            </a:extLst>
          </p:cNvPr>
          <p:cNvSpPr/>
          <p:nvPr/>
        </p:nvSpPr>
        <p:spPr>
          <a:xfrm>
            <a:off x="0" y="842713"/>
            <a:ext cx="9144000" cy="1466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DE788F9-DCF3-C545-9E3E-D2AFBE6747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455" y="167829"/>
            <a:ext cx="1379652" cy="527027"/>
          </a:xfrm>
          <a:prstGeom prst="rect">
            <a:avLst/>
          </a:prstGeom>
        </p:spPr>
      </p:pic>
      <p:pic>
        <p:nvPicPr>
          <p:cNvPr id="26" name="Picture 25" descr="Logo&#10;&#10;Description automatically generated with medium confidence">
            <a:extLst>
              <a:ext uri="{FF2B5EF4-FFF2-40B4-BE49-F238E27FC236}">
                <a16:creationId xmlns:a16="http://schemas.microsoft.com/office/drawing/2014/main" id="{7F33B959-87AA-2742-9ED1-DE47B3F7A0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6278" y="86969"/>
            <a:ext cx="887127" cy="6257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0D140C-368F-3547-A577-95A4008ADADB}"/>
              </a:ext>
            </a:extLst>
          </p:cNvPr>
          <p:cNvSpPr txBox="1"/>
          <p:nvPr/>
        </p:nvSpPr>
        <p:spPr>
          <a:xfrm>
            <a:off x="2636719" y="1262269"/>
            <a:ext cx="34091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Review Team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0AA1FD-879E-714E-9DD3-D874B18D8F37}"/>
              </a:ext>
            </a:extLst>
          </p:cNvPr>
          <p:cNvSpPr txBox="1"/>
          <p:nvPr/>
        </p:nvSpPr>
        <p:spPr>
          <a:xfrm>
            <a:off x="2410532" y="2556875"/>
            <a:ext cx="3861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Mike Wooley</a:t>
            </a:r>
          </a:p>
          <a:p>
            <a:pPr algn="ctr"/>
            <a:r>
              <a:rPr lang="en-US" sz="2400" dirty="0"/>
              <a:t>Venue Solutions Group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13DF07-45CE-2749-B7AA-8D4A21B5339D}"/>
              </a:ext>
            </a:extLst>
          </p:cNvPr>
          <p:cNvSpPr txBox="1"/>
          <p:nvPr/>
        </p:nvSpPr>
        <p:spPr>
          <a:xfrm>
            <a:off x="2410532" y="3959175"/>
            <a:ext cx="3861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John Christison</a:t>
            </a:r>
          </a:p>
          <a:p>
            <a:pPr algn="ctr"/>
            <a:r>
              <a:rPr lang="en-US" sz="2400" dirty="0"/>
              <a:t>BCI+network</a:t>
            </a:r>
          </a:p>
        </p:txBody>
      </p:sp>
    </p:spTree>
    <p:extLst>
      <p:ext uri="{BB962C8B-B14F-4D97-AF65-F5344CB8AC3E}">
        <p14:creationId xmlns:p14="http://schemas.microsoft.com/office/powerpoint/2010/main" val="3875447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6195822"/>
            <a:ext cx="3032056" cy="37175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0" y="6610292"/>
            <a:ext cx="3032056" cy="1466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0" y="6117425"/>
            <a:ext cx="3032056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venue_sol_logo COLO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48" y="6220480"/>
            <a:ext cx="1297691" cy="386463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36CA270E-5841-9A42-9E58-959BF9717C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61" y="6339636"/>
            <a:ext cx="1049562" cy="2422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23EB74-339B-5C4C-8F1E-63D549E0C79A}"/>
              </a:ext>
            </a:extLst>
          </p:cNvPr>
          <p:cNvSpPr/>
          <p:nvPr/>
        </p:nvSpPr>
        <p:spPr>
          <a:xfrm>
            <a:off x="1291814" y="6192473"/>
            <a:ext cx="3185894" cy="37175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dk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03822-E739-1940-81AA-E0CF44B8E60D}"/>
              </a:ext>
            </a:extLst>
          </p:cNvPr>
          <p:cNvSpPr/>
          <p:nvPr/>
        </p:nvSpPr>
        <p:spPr>
          <a:xfrm>
            <a:off x="1291814" y="6606943"/>
            <a:ext cx="3185894" cy="146688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68EABD-FC71-CE45-9B8B-B66CD11F91C6}"/>
              </a:ext>
            </a:extLst>
          </p:cNvPr>
          <p:cNvSpPr/>
          <p:nvPr/>
        </p:nvSpPr>
        <p:spPr>
          <a:xfrm>
            <a:off x="1291814" y="6114076"/>
            <a:ext cx="3185894" cy="45719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CC830E-89A3-B148-B442-E2BCE5233E2A}"/>
              </a:ext>
            </a:extLst>
          </p:cNvPr>
          <p:cNvSpPr txBox="1"/>
          <p:nvPr/>
        </p:nvSpPr>
        <p:spPr>
          <a:xfrm>
            <a:off x="65664" y="312645"/>
            <a:ext cx="6158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T-Mobile Park Maintenance &amp; Operations Review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9931A6-0E3D-A448-B4DA-51181B824491}"/>
              </a:ext>
            </a:extLst>
          </p:cNvPr>
          <p:cNvSpPr/>
          <p:nvPr/>
        </p:nvSpPr>
        <p:spPr>
          <a:xfrm>
            <a:off x="0" y="842713"/>
            <a:ext cx="9144000" cy="1466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DE788F9-DCF3-C545-9E3E-D2AFBE6747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4404" y="150161"/>
            <a:ext cx="1379652" cy="527027"/>
          </a:xfrm>
          <a:prstGeom prst="rect">
            <a:avLst/>
          </a:prstGeom>
        </p:spPr>
      </p:pic>
      <p:pic>
        <p:nvPicPr>
          <p:cNvPr id="26" name="Picture 25" descr="Logo&#10;&#10;Description automatically generated with medium confidence">
            <a:extLst>
              <a:ext uri="{FF2B5EF4-FFF2-40B4-BE49-F238E27FC236}">
                <a16:creationId xmlns:a16="http://schemas.microsoft.com/office/drawing/2014/main" id="{7F33B959-87AA-2742-9ED1-DE47B3F7A0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3629" y="51429"/>
            <a:ext cx="887127" cy="6257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928E66-5CDC-0E44-8E0F-63A7C1A1DE17}"/>
              </a:ext>
            </a:extLst>
          </p:cNvPr>
          <p:cNvSpPr txBox="1"/>
          <p:nvPr/>
        </p:nvSpPr>
        <p:spPr>
          <a:xfrm>
            <a:off x="2216426" y="1192284"/>
            <a:ext cx="435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Scope of Work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3FB1A5-80B0-E54A-B7FE-A4D8EB0C41FD}"/>
              </a:ext>
            </a:extLst>
          </p:cNvPr>
          <p:cNvSpPr txBox="1"/>
          <p:nvPr/>
        </p:nvSpPr>
        <p:spPr>
          <a:xfrm>
            <a:off x="843149" y="1804748"/>
            <a:ext cx="75040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Review overall condition of ballpark to include cleanliness and wear and tear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Review organization of back of house spaces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Review level of documentation for operating procedures including those for operating during the Covid-19 pandemic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Review application of work order and preventive maintenance program (CMMS)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Provide professional judgment as to the operator's adherence to the Operating Standard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Provide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professional judgment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 to the operator's adherence to the Operating Plan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Provide PFD observable difference or deviations from the Operating Plan or Operating Standard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Provide recommendations on potential operating improvements </a:t>
            </a:r>
          </a:p>
        </p:txBody>
      </p:sp>
    </p:spTree>
    <p:extLst>
      <p:ext uri="{BB962C8B-B14F-4D97-AF65-F5344CB8AC3E}">
        <p14:creationId xmlns:p14="http://schemas.microsoft.com/office/powerpoint/2010/main" val="3070136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6195822"/>
            <a:ext cx="3032056" cy="37175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0" y="6610292"/>
            <a:ext cx="3032056" cy="1466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0" y="6117425"/>
            <a:ext cx="3032056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venue_sol_logo COLO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48" y="6220480"/>
            <a:ext cx="1297691" cy="386463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36CA270E-5841-9A42-9E58-959BF9717C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61" y="6339636"/>
            <a:ext cx="1049562" cy="2422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23EB74-339B-5C4C-8F1E-63D549E0C79A}"/>
              </a:ext>
            </a:extLst>
          </p:cNvPr>
          <p:cNvSpPr/>
          <p:nvPr/>
        </p:nvSpPr>
        <p:spPr>
          <a:xfrm>
            <a:off x="1291814" y="6192473"/>
            <a:ext cx="3185894" cy="37175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dk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03822-E739-1940-81AA-E0CF44B8E60D}"/>
              </a:ext>
            </a:extLst>
          </p:cNvPr>
          <p:cNvSpPr/>
          <p:nvPr/>
        </p:nvSpPr>
        <p:spPr>
          <a:xfrm>
            <a:off x="1291814" y="6606943"/>
            <a:ext cx="3185894" cy="146688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68EABD-FC71-CE45-9B8B-B66CD11F91C6}"/>
              </a:ext>
            </a:extLst>
          </p:cNvPr>
          <p:cNvSpPr/>
          <p:nvPr/>
        </p:nvSpPr>
        <p:spPr>
          <a:xfrm>
            <a:off x="1291814" y="6114076"/>
            <a:ext cx="3185894" cy="45719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CC830E-89A3-B148-B442-E2BCE5233E2A}"/>
              </a:ext>
            </a:extLst>
          </p:cNvPr>
          <p:cNvSpPr txBox="1"/>
          <p:nvPr/>
        </p:nvSpPr>
        <p:spPr>
          <a:xfrm>
            <a:off x="65665" y="312645"/>
            <a:ext cx="5980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T-Mobile Park Maintenance &amp; Operations Review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9931A6-0E3D-A448-B4DA-51181B824491}"/>
              </a:ext>
            </a:extLst>
          </p:cNvPr>
          <p:cNvSpPr/>
          <p:nvPr/>
        </p:nvSpPr>
        <p:spPr>
          <a:xfrm>
            <a:off x="0" y="842713"/>
            <a:ext cx="9144000" cy="1466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DE788F9-DCF3-C545-9E3E-D2AFBE6747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4404" y="182299"/>
            <a:ext cx="1379652" cy="527027"/>
          </a:xfrm>
          <a:prstGeom prst="rect">
            <a:avLst/>
          </a:prstGeom>
        </p:spPr>
      </p:pic>
      <p:pic>
        <p:nvPicPr>
          <p:cNvPr id="26" name="Picture 25" descr="Logo&#10;&#10;Description automatically generated with medium confidence">
            <a:extLst>
              <a:ext uri="{FF2B5EF4-FFF2-40B4-BE49-F238E27FC236}">
                <a16:creationId xmlns:a16="http://schemas.microsoft.com/office/drawing/2014/main" id="{7F33B959-87AA-2742-9ED1-DE47B3F7A0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3629" y="83567"/>
            <a:ext cx="887127" cy="6257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133E66-8D70-1248-9009-037B2C9B42C4}"/>
              </a:ext>
            </a:extLst>
          </p:cNvPr>
          <p:cNvSpPr txBox="1"/>
          <p:nvPr/>
        </p:nvSpPr>
        <p:spPr>
          <a:xfrm>
            <a:off x="1172817" y="1252330"/>
            <a:ext cx="679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Review Process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241DFC-5DBA-934D-B887-28D49DF2F758}"/>
              </a:ext>
            </a:extLst>
          </p:cNvPr>
          <p:cNvSpPr txBox="1"/>
          <p:nvPr/>
        </p:nvSpPr>
        <p:spPr>
          <a:xfrm>
            <a:off x="986549" y="2072433"/>
            <a:ext cx="6670416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Documents review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 ½ days to assess overall condition of the ballpark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Interviews with Ballpark Operations Staff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Interview with the Public Facilities District Staff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Observed during Mariners game with Royals on 9/26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136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6195822"/>
            <a:ext cx="3032056" cy="37175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0" y="6610292"/>
            <a:ext cx="3032056" cy="1466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0" y="6117425"/>
            <a:ext cx="3032056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venue_sol_logo COLO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48" y="6220480"/>
            <a:ext cx="1297691" cy="386463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36CA270E-5841-9A42-9E58-959BF9717C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61" y="6339636"/>
            <a:ext cx="1049562" cy="2422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23EB74-339B-5C4C-8F1E-63D549E0C79A}"/>
              </a:ext>
            </a:extLst>
          </p:cNvPr>
          <p:cNvSpPr/>
          <p:nvPr/>
        </p:nvSpPr>
        <p:spPr>
          <a:xfrm>
            <a:off x="1291814" y="6192473"/>
            <a:ext cx="3185894" cy="37175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dk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03822-E739-1940-81AA-E0CF44B8E60D}"/>
              </a:ext>
            </a:extLst>
          </p:cNvPr>
          <p:cNvSpPr/>
          <p:nvPr/>
        </p:nvSpPr>
        <p:spPr>
          <a:xfrm>
            <a:off x="1291814" y="6606943"/>
            <a:ext cx="3185894" cy="146688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68EABD-FC71-CE45-9B8B-B66CD11F91C6}"/>
              </a:ext>
            </a:extLst>
          </p:cNvPr>
          <p:cNvSpPr/>
          <p:nvPr/>
        </p:nvSpPr>
        <p:spPr>
          <a:xfrm>
            <a:off x="1291814" y="6114076"/>
            <a:ext cx="3185894" cy="45719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CC830E-89A3-B148-B442-E2BCE5233E2A}"/>
              </a:ext>
            </a:extLst>
          </p:cNvPr>
          <p:cNvSpPr txBox="1"/>
          <p:nvPr/>
        </p:nvSpPr>
        <p:spPr>
          <a:xfrm>
            <a:off x="65665" y="312645"/>
            <a:ext cx="5980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T-Mobile Park Maintenance &amp; Operations Review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9931A6-0E3D-A448-B4DA-51181B824491}"/>
              </a:ext>
            </a:extLst>
          </p:cNvPr>
          <p:cNvSpPr/>
          <p:nvPr/>
        </p:nvSpPr>
        <p:spPr>
          <a:xfrm>
            <a:off x="0" y="842713"/>
            <a:ext cx="9144000" cy="1466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DE788F9-DCF3-C545-9E3E-D2AFBE6747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4404" y="182299"/>
            <a:ext cx="1379652" cy="527027"/>
          </a:xfrm>
          <a:prstGeom prst="rect">
            <a:avLst/>
          </a:prstGeom>
        </p:spPr>
      </p:pic>
      <p:pic>
        <p:nvPicPr>
          <p:cNvPr id="26" name="Picture 25" descr="Logo&#10;&#10;Description automatically generated with medium confidence">
            <a:extLst>
              <a:ext uri="{FF2B5EF4-FFF2-40B4-BE49-F238E27FC236}">
                <a16:creationId xmlns:a16="http://schemas.microsoft.com/office/drawing/2014/main" id="{7F33B959-87AA-2742-9ED1-DE47B3F7A0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3629" y="83567"/>
            <a:ext cx="887127" cy="6257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133E66-8D70-1248-9009-037B2C9B42C4}"/>
              </a:ext>
            </a:extLst>
          </p:cNvPr>
          <p:cNvSpPr txBox="1"/>
          <p:nvPr/>
        </p:nvSpPr>
        <p:spPr>
          <a:xfrm>
            <a:off x="1172817" y="1252330"/>
            <a:ext cx="679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Key Findings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241DFC-5DBA-934D-B887-28D49DF2F758}"/>
              </a:ext>
            </a:extLst>
          </p:cNvPr>
          <p:cNvSpPr txBox="1"/>
          <p:nvPr/>
        </p:nvSpPr>
        <p:spPr>
          <a:xfrm>
            <a:off x="502718" y="2091118"/>
            <a:ext cx="8552341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Mariners meeting their obligations to PFD as set forth in Lease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Ballpark in excellent condition for its age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Overall, maintenance and upkeep reaches a high level of quality &amp; care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Mariners have long term plan for capital investment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Mariners have a professional staff to maintain ballpark going forward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There are areas of improvement that can be made going forward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Covid-19 impacts on staffing especially on game day</a:t>
            </a: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133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6195822"/>
            <a:ext cx="3032056" cy="37175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0" y="6610292"/>
            <a:ext cx="3032056" cy="1466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0" y="6117425"/>
            <a:ext cx="3032056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venue_sol_logo COLO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48" y="6220480"/>
            <a:ext cx="1297691" cy="386463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36CA270E-5841-9A42-9E58-959BF9717C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61" y="6339636"/>
            <a:ext cx="1049562" cy="2422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23EB74-339B-5C4C-8F1E-63D549E0C79A}"/>
              </a:ext>
            </a:extLst>
          </p:cNvPr>
          <p:cNvSpPr/>
          <p:nvPr/>
        </p:nvSpPr>
        <p:spPr>
          <a:xfrm>
            <a:off x="1291814" y="6192473"/>
            <a:ext cx="3185894" cy="37175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dk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03822-E739-1940-81AA-E0CF44B8E60D}"/>
              </a:ext>
            </a:extLst>
          </p:cNvPr>
          <p:cNvSpPr/>
          <p:nvPr/>
        </p:nvSpPr>
        <p:spPr>
          <a:xfrm>
            <a:off x="1291814" y="6606943"/>
            <a:ext cx="3185894" cy="146688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68EABD-FC71-CE45-9B8B-B66CD11F91C6}"/>
              </a:ext>
            </a:extLst>
          </p:cNvPr>
          <p:cNvSpPr/>
          <p:nvPr/>
        </p:nvSpPr>
        <p:spPr>
          <a:xfrm>
            <a:off x="1291814" y="6114076"/>
            <a:ext cx="3185894" cy="45719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CC830E-89A3-B148-B442-E2BCE5233E2A}"/>
              </a:ext>
            </a:extLst>
          </p:cNvPr>
          <p:cNvSpPr txBox="1"/>
          <p:nvPr/>
        </p:nvSpPr>
        <p:spPr>
          <a:xfrm>
            <a:off x="65665" y="312645"/>
            <a:ext cx="5980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T-Mobile Park Maintenance &amp; Operations Review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9931A6-0E3D-A448-B4DA-51181B824491}"/>
              </a:ext>
            </a:extLst>
          </p:cNvPr>
          <p:cNvSpPr/>
          <p:nvPr/>
        </p:nvSpPr>
        <p:spPr>
          <a:xfrm>
            <a:off x="0" y="842713"/>
            <a:ext cx="9144000" cy="1466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DE788F9-DCF3-C545-9E3E-D2AFBE6747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4404" y="182299"/>
            <a:ext cx="1379652" cy="527027"/>
          </a:xfrm>
          <a:prstGeom prst="rect">
            <a:avLst/>
          </a:prstGeom>
        </p:spPr>
      </p:pic>
      <p:pic>
        <p:nvPicPr>
          <p:cNvPr id="26" name="Picture 25" descr="Logo&#10;&#10;Description automatically generated with medium confidence">
            <a:extLst>
              <a:ext uri="{FF2B5EF4-FFF2-40B4-BE49-F238E27FC236}">
                <a16:creationId xmlns:a16="http://schemas.microsoft.com/office/drawing/2014/main" id="{7F33B959-87AA-2742-9ED1-DE47B3F7A0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3629" y="83567"/>
            <a:ext cx="887127" cy="6257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133E66-8D70-1248-9009-037B2C9B42C4}"/>
              </a:ext>
            </a:extLst>
          </p:cNvPr>
          <p:cNvSpPr txBox="1"/>
          <p:nvPr/>
        </p:nvSpPr>
        <p:spPr>
          <a:xfrm>
            <a:off x="1172817" y="1252330"/>
            <a:ext cx="679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Additional Report Highlights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241DFC-5DBA-934D-B887-28D49DF2F758}"/>
              </a:ext>
            </a:extLst>
          </p:cNvPr>
          <p:cNvSpPr txBox="1"/>
          <p:nvPr/>
        </p:nvSpPr>
        <p:spPr>
          <a:xfrm>
            <a:off x="192026" y="2018747"/>
            <a:ext cx="9027151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Much of the food service equipment is original and failing at a greater rate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Maintenance of food service equipment shifting to ballpark operations 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Additional maintenance position being added for food service repairs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Mariners and Centerplate have plan to upgrade experience 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Operations transitioning to a new CMMS to improve operating efficiencies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Operations emphasizing more written policies and procedures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Turnover in operations staff hasn't impacted overall condition of the ballpark</a:t>
            </a: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866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6195822"/>
            <a:ext cx="3032056" cy="37175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0" y="6610292"/>
            <a:ext cx="3032056" cy="1466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0" y="6117425"/>
            <a:ext cx="3032056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venue_sol_logo COLO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48" y="6220480"/>
            <a:ext cx="1297691" cy="386463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36CA270E-5841-9A42-9E58-959BF9717C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61" y="6339636"/>
            <a:ext cx="1049562" cy="2422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23EB74-339B-5C4C-8F1E-63D549E0C79A}"/>
              </a:ext>
            </a:extLst>
          </p:cNvPr>
          <p:cNvSpPr/>
          <p:nvPr/>
        </p:nvSpPr>
        <p:spPr>
          <a:xfrm>
            <a:off x="1291814" y="6192473"/>
            <a:ext cx="3185894" cy="37175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dk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03822-E739-1940-81AA-E0CF44B8E60D}"/>
              </a:ext>
            </a:extLst>
          </p:cNvPr>
          <p:cNvSpPr/>
          <p:nvPr/>
        </p:nvSpPr>
        <p:spPr>
          <a:xfrm>
            <a:off x="1291814" y="6606943"/>
            <a:ext cx="3185894" cy="146688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68EABD-FC71-CE45-9B8B-B66CD11F91C6}"/>
              </a:ext>
            </a:extLst>
          </p:cNvPr>
          <p:cNvSpPr/>
          <p:nvPr/>
        </p:nvSpPr>
        <p:spPr>
          <a:xfrm>
            <a:off x="1291814" y="6114076"/>
            <a:ext cx="3185894" cy="45719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CC830E-89A3-B148-B442-E2BCE5233E2A}"/>
              </a:ext>
            </a:extLst>
          </p:cNvPr>
          <p:cNvSpPr txBox="1"/>
          <p:nvPr/>
        </p:nvSpPr>
        <p:spPr>
          <a:xfrm>
            <a:off x="65665" y="312645"/>
            <a:ext cx="5980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T-Mobile Park Maintenance &amp; Operations Review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9931A6-0E3D-A448-B4DA-51181B824491}"/>
              </a:ext>
            </a:extLst>
          </p:cNvPr>
          <p:cNvSpPr/>
          <p:nvPr/>
        </p:nvSpPr>
        <p:spPr>
          <a:xfrm>
            <a:off x="0" y="842713"/>
            <a:ext cx="9144000" cy="1466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DE788F9-DCF3-C545-9E3E-D2AFBE6747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4404" y="182299"/>
            <a:ext cx="1379652" cy="527027"/>
          </a:xfrm>
          <a:prstGeom prst="rect">
            <a:avLst/>
          </a:prstGeom>
        </p:spPr>
      </p:pic>
      <p:pic>
        <p:nvPicPr>
          <p:cNvPr id="26" name="Picture 25" descr="Logo&#10;&#10;Description automatically generated with medium confidence">
            <a:extLst>
              <a:ext uri="{FF2B5EF4-FFF2-40B4-BE49-F238E27FC236}">
                <a16:creationId xmlns:a16="http://schemas.microsoft.com/office/drawing/2014/main" id="{7F33B959-87AA-2742-9ED1-DE47B3F7A0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3629" y="83567"/>
            <a:ext cx="887127" cy="6257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133E66-8D70-1248-9009-037B2C9B42C4}"/>
              </a:ext>
            </a:extLst>
          </p:cNvPr>
          <p:cNvSpPr txBox="1"/>
          <p:nvPr/>
        </p:nvSpPr>
        <p:spPr>
          <a:xfrm>
            <a:off x="1172817" y="1252330"/>
            <a:ext cx="679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Additional Report Highlights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241DFC-5DBA-934D-B887-28D49DF2F758}"/>
              </a:ext>
            </a:extLst>
          </p:cNvPr>
          <p:cNvSpPr txBox="1"/>
          <p:nvPr/>
        </p:nvSpPr>
        <p:spPr>
          <a:xfrm>
            <a:off x="192026" y="2018747"/>
            <a:ext cx="7952818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Bowl seating in good condition for 22 years but nearing end of life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Original fixtures and finishes in public restrooms are wearing out </a:t>
            </a:r>
          </a:p>
          <a:p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	but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well maintained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Premium finishes will need refurbishes in the next few years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Exterior concrete repairs have been significant due to subsidence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Garage storage is in the view of the public but mostly secured</a:t>
            </a: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264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6195822"/>
            <a:ext cx="3032056" cy="37175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0" y="6610292"/>
            <a:ext cx="3032056" cy="1466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0" y="6117425"/>
            <a:ext cx="3032056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venue_sol_logo COLO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48" y="6220480"/>
            <a:ext cx="1297691" cy="386463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36CA270E-5841-9A42-9E58-959BF9717C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61" y="6339636"/>
            <a:ext cx="1049562" cy="2422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23EB74-339B-5C4C-8F1E-63D549E0C79A}"/>
              </a:ext>
            </a:extLst>
          </p:cNvPr>
          <p:cNvSpPr/>
          <p:nvPr/>
        </p:nvSpPr>
        <p:spPr>
          <a:xfrm>
            <a:off x="1291814" y="6192473"/>
            <a:ext cx="3185894" cy="37175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dk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03822-E739-1940-81AA-E0CF44B8E60D}"/>
              </a:ext>
            </a:extLst>
          </p:cNvPr>
          <p:cNvSpPr/>
          <p:nvPr/>
        </p:nvSpPr>
        <p:spPr>
          <a:xfrm>
            <a:off x="1291814" y="6606943"/>
            <a:ext cx="3185894" cy="146688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68EABD-FC71-CE45-9B8B-B66CD11F91C6}"/>
              </a:ext>
            </a:extLst>
          </p:cNvPr>
          <p:cNvSpPr/>
          <p:nvPr/>
        </p:nvSpPr>
        <p:spPr>
          <a:xfrm>
            <a:off x="1291814" y="6114076"/>
            <a:ext cx="3185894" cy="45719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CC830E-89A3-B148-B442-E2BCE5233E2A}"/>
              </a:ext>
            </a:extLst>
          </p:cNvPr>
          <p:cNvSpPr txBox="1"/>
          <p:nvPr/>
        </p:nvSpPr>
        <p:spPr>
          <a:xfrm>
            <a:off x="65665" y="312645"/>
            <a:ext cx="5980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T-Mobile Park Maintenance &amp; Operations Review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9931A6-0E3D-A448-B4DA-51181B824491}"/>
              </a:ext>
            </a:extLst>
          </p:cNvPr>
          <p:cNvSpPr/>
          <p:nvPr/>
        </p:nvSpPr>
        <p:spPr>
          <a:xfrm>
            <a:off x="0" y="842713"/>
            <a:ext cx="9144000" cy="1466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DE788F9-DCF3-C545-9E3E-D2AFBE6747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4404" y="182299"/>
            <a:ext cx="1379652" cy="527027"/>
          </a:xfrm>
          <a:prstGeom prst="rect">
            <a:avLst/>
          </a:prstGeom>
        </p:spPr>
      </p:pic>
      <p:pic>
        <p:nvPicPr>
          <p:cNvPr id="26" name="Picture 25" descr="Logo&#10;&#10;Description automatically generated with medium confidence">
            <a:extLst>
              <a:ext uri="{FF2B5EF4-FFF2-40B4-BE49-F238E27FC236}">
                <a16:creationId xmlns:a16="http://schemas.microsoft.com/office/drawing/2014/main" id="{7F33B959-87AA-2742-9ED1-DE47B3F7A0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3629" y="83567"/>
            <a:ext cx="887127" cy="6257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133E66-8D70-1248-9009-037B2C9B42C4}"/>
              </a:ext>
            </a:extLst>
          </p:cNvPr>
          <p:cNvSpPr txBox="1"/>
          <p:nvPr/>
        </p:nvSpPr>
        <p:spPr>
          <a:xfrm>
            <a:off x="1172817" y="1252330"/>
            <a:ext cx="679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Service Level</a:t>
            </a:r>
          </a:p>
        </p:txBody>
      </p:sp>
      <p:pic>
        <p:nvPicPr>
          <p:cNvPr id="15" name="Picture 14" descr="A picture containing text, ceiling, indoor, station&#10;&#10;Description automatically generated">
            <a:extLst>
              <a:ext uri="{FF2B5EF4-FFF2-40B4-BE49-F238E27FC236}">
                <a16:creationId xmlns:a16="http://schemas.microsoft.com/office/drawing/2014/main" id="{6D53E0DD-1A83-2A42-B420-8121DF8302FF}"/>
              </a:ext>
            </a:extLst>
          </p:cNvPr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742" y="2016272"/>
            <a:ext cx="3657600" cy="2743200"/>
          </a:xfrm>
          <a:prstGeom prst="rect">
            <a:avLst/>
          </a:prstGeom>
        </p:spPr>
      </p:pic>
      <p:pic>
        <p:nvPicPr>
          <p:cNvPr id="16" name="Picture 15" descr="A restaurant with tables and chairs&#10;&#10;Description automatically generated with low confidence">
            <a:extLst>
              <a:ext uri="{FF2B5EF4-FFF2-40B4-BE49-F238E27FC236}">
                <a16:creationId xmlns:a16="http://schemas.microsoft.com/office/drawing/2014/main" id="{030CA357-5774-1C40-9E30-D910A9DDC1EC}"/>
              </a:ext>
            </a:extLst>
          </p:cNvPr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9592" y="2016272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98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0" y="6195822"/>
            <a:ext cx="3032056" cy="37175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0" y="6610292"/>
            <a:ext cx="3032056" cy="1466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0" y="6117425"/>
            <a:ext cx="3032056" cy="457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venue_sol_logo COLO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48" y="6220480"/>
            <a:ext cx="1297691" cy="386463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36CA270E-5841-9A42-9E58-959BF9717C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61" y="6339636"/>
            <a:ext cx="1049562" cy="24220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23EB74-339B-5C4C-8F1E-63D549E0C79A}"/>
              </a:ext>
            </a:extLst>
          </p:cNvPr>
          <p:cNvSpPr/>
          <p:nvPr/>
        </p:nvSpPr>
        <p:spPr>
          <a:xfrm>
            <a:off x="1291814" y="6192473"/>
            <a:ext cx="3185894" cy="37175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dk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03822-E739-1940-81AA-E0CF44B8E60D}"/>
              </a:ext>
            </a:extLst>
          </p:cNvPr>
          <p:cNvSpPr/>
          <p:nvPr/>
        </p:nvSpPr>
        <p:spPr>
          <a:xfrm>
            <a:off x="1291814" y="6606943"/>
            <a:ext cx="3185894" cy="146688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68EABD-FC71-CE45-9B8B-B66CD11F91C6}"/>
              </a:ext>
            </a:extLst>
          </p:cNvPr>
          <p:cNvSpPr/>
          <p:nvPr/>
        </p:nvSpPr>
        <p:spPr>
          <a:xfrm>
            <a:off x="1291814" y="6114076"/>
            <a:ext cx="3185894" cy="45719"/>
          </a:xfrm>
          <a:prstGeom prst="rect">
            <a:avLst/>
          </a:pr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CC830E-89A3-B148-B442-E2BCE5233E2A}"/>
              </a:ext>
            </a:extLst>
          </p:cNvPr>
          <p:cNvSpPr txBox="1"/>
          <p:nvPr/>
        </p:nvSpPr>
        <p:spPr>
          <a:xfrm>
            <a:off x="65665" y="312645"/>
            <a:ext cx="5980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T-Mobile Park Maintenance &amp; Operations Review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9931A6-0E3D-A448-B4DA-51181B824491}"/>
              </a:ext>
            </a:extLst>
          </p:cNvPr>
          <p:cNvSpPr/>
          <p:nvPr/>
        </p:nvSpPr>
        <p:spPr>
          <a:xfrm>
            <a:off x="0" y="842713"/>
            <a:ext cx="9144000" cy="1466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DE788F9-DCF3-C545-9E3E-D2AFBE6747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4404" y="182299"/>
            <a:ext cx="1379652" cy="527027"/>
          </a:xfrm>
          <a:prstGeom prst="rect">
            <a:avLst/>
          </a:prstGeom>
        </p:spPr>
      </p:pic>
      <p:pic>
        <p:nvPicPr>
          <p:cNvPr id="26" name="Picture 25" descr="Logo&#10;&#10;Description automatically generated with medium confidence">
            <a:extLst>
              <a:ext uri="{FF2B5EF4-FFF2-40B4-BE49-F238E27FC236}">
                <a16:creationId xmlns:a16="http://schemas.microsoft.com/office/drawing/2014/main" id="{7F33B959-87AA-2742-9ED1-DE47B3F7A0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3629" y="83567"/>
            <a:ext cx="887127" cy="6257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133E66-8D70-1248-9009-037B2C9B42C4}"/>
              </a:ext>
            </a:extLst>
          </p:cNvPr>
          <p:cNvSpPr txBox="1"/>
          <p:nvPr/>
        </p:nvSpPr>
        <p:spPr>
          <a:xfrm>
            <a:off x="1172817" y="1252330"/>
            <a:ext cx="679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Main Concourse</a:t>
            </a:r>
          </a:p>
        </p:txBody>
      </p:sp>
      <p:pic>
        <p:nvPicPr>
          <p:cNvPr id="15" name="Picture 14" descr="A picture containing indoor, floor, wall, bathroom&#10;&#10;Description automatically generated">
            <a:extLst>
              <a:ext uri="{FF2B5EF4-FFF2-40B4-BE49-F238E27FC236}">
                <a16:creationId xmlns:a16="http://schemas.microsoft.com/office/drawing/2014/main" id="{E2F3E46D-D8BD-094E-B845-5369BA28168F}"/>
              </a:ext>
            </a:extLst>
          </p:cNvPr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742" y="2066355"/>
            <a:ext cx="3657600" cy="2743200"/>
          </a:xfrm>
          <a:prstGeom prst="rect">
            <a:avLst/>
          </a:prstGeom>
        </p:spPr>
      </p:pic>
      <p:pic>
        <p:nvPicPr>
          <p:cNvPr id="16" name="Picture 15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967B4099-5B47-5340-BD2C-A64268292A65}"/>
              </a:ext>
            </a:extLst>
          </p:cNvPr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9" y="2057400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380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540</Words>
  <Application>Microsoft Office PowerPoint</Application>
  <PresentationFormat>On-screen Show (4:3)</PresentationFormat>
  <Paragraphs>109</Paragraphs>
  <Slides>17</Slides>
  <Notes>17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</vt:lpstr>
    </vt:vector>
  </TitlesOfParts>
  <Manager/>
  <Company>Venue Solutions Group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Richard Williams</dc:creator>
  <cp:keywords/>
  <dc:description/>
  <cp:lastModifiedBy>Trisha Matthieu</cp:lastModifiedBy>
  <cp:revision>88</cp:revision>
  <dcterms:created xsi:type="dcterms:W3CDTF">2015-08-14T15:29:24Z</dcterms:created>
  <dcterms:modified xsi:type="dcterms:W3CDTF">2021-09-28T19:37:33Z</dcterms:modified>
  <cp:category/>
</cp:coreProperties>
</file>