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4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0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1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5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20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6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2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6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6CF9-E075-4784-8674-5B02AA74E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5E53B-EF0C-4516-9D96-36789E751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7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042A2E-F25D-403A-AA16-4A3D51E37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to Final </a:t>
            </a:r>
            <a:r>
              <a:rPr lang="en-US" dirty="0" err="1"/>
              <a:t>CapEx</a:t>
            </a:r>
            <a:r>
              <a:rPr lang="en-US" dirty="0"/>
              <a:t> - Comparison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7525CFE-48F4-49EC-A4FD-1C365BB267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816012"/>
              </p:ext>
            </p:extLst>
          </p:nvPr>
        </p:nvGraphicFramePr>
        <p:xfrm>
          <a:off x="1084530" y="1474744"/>
          <a:ext cx="6941732" cy="14917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73285">
                  <a:extLst>
                    <a:ext uri="{9D8B030D-6E8A-4147-A177-3AD203B41FA5}">
                      <a16:colId xmlns:a16="http://schemas.microsoft.com/office/drawing/2014/main" val="478516389"/>
                    </a:ext>
                  </a:extLst>
                </a:gridCol>
                <a:gridCol w="1544167">
                  <a:extLst>
                    <a:ext uri="{9D8B030D-6E8A-4147-A177-3AD203B41FA5}">
                      <a16:colId xmlns:a16="http://schemas.microsoft.com/office/drawing/2014/main" val="3784852811"/>
                    </a:ext>
                  </a:extLst>
                </a:gridCol>
                <a:gridCol w="1524280">
                  <a:extLst>
                    <a:ext uri="{9D8B030D-6E8A-4147-A177-3AD203B41FA5}">
                      <a16:colId xmlns:a16="http://schemas.microsoft.com/office/drawing/2014/main" val="3971003034"/>
                    </a:ext>
                  </a:extLst>
                </a:gridCol>
              </a:tblGrid>
              <a:tr h="37293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Initial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168030"/>
                  </a:ext>
                </a:extLst>
              </a:tr>
              <a:tr h="3729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Total Necessary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$13.3M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260985"/>
                  </a:ext>
                </a:extLst>
              </a:tr>
              <a:tr h="3729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2023 Upgrade Pre-Construction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295422"/>
                  </a:ext>
                </a:extLst>
              </a:tr>
              <a:tr h="3729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Grab n’ Go Conversion (Placeholder)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939014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808E58F-49BB-459A-BEB4-65038C6BE237}"/>
              </a:ext>
            </a:extLst>
          </p:cNvPr>
          <p:cNvSpPr txBox="1">
            <a:spLocks/>
          </p:cNvSpPr>
          <p:nvPr/>
        </p:nvSpPr>
        <p:spPr>
          <a:xfrm>
            <a:off x="671181" y="350648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/>
              <a:t>Necessary Improvements Key Drivers (over $200K)</a:t>
            </a:r>
          </a:p>
          <a:p>
            <a:r>
              <a:rPr lang="en-US" dirty="0"/>
              <a:t>Bogie Wheel Replacement			+$250K</a:t>
            </a:r>
          </a:p>
          <a:p>
            <a:r>
              <a:rPr lang="en-US" dirty="0"/>
              <a:t>Stadium Seating Replacement			+$200K</a:t>
            </a:r>
          </a:p>
          <a:p>
            <a:r>
              <a:rPr lang="en-US" dirty="0"/>
              <a:t>Replace Facility Data Equipment		+$700K</a:t>
            </a:r>
          </a:p>
          <a:p>
            <a:r>
              <a:rPr lang="en-US" dirty="0"/>
              <a:t>Replace Facility Network Infrastructure	+$700K</a:t>
            </a:r>
          </a:p>
          <a:p>
            <a:r>
              <a:rPr lang="en-US" dirty="0"/>
              <a:t>Add LED Fascia Boards to Dugout Lids	+$200K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168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85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Initial to Final CapEx - Comparison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to Final - Comparison</dc:title>
  <dc:creator>Joshua Curtis</dc:creator>
  <cp:lastModifiedBy>Joshua Curtis</cp:lastModifiedBy>
  <cp:revision>3</cp:revision>
  <dcterms:created xsi:type="dcterms:W3CDTF">2021-09-20T16:55:24Z</dcterms:created>
  <dcterms:modified xsi:type="dcterms:W3CDTF">2021-09-20T23:16:37Z</dcterms:modified>
</cp:coreProperties>
</file>