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73" r:id="rId4"/>
    <p:sldId id="276" r:id="rId5"/>
    <p:sldId id="277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D5AEC27-1464-1453-3E75-203C37D35B50}" name="Bryan Slater" initials="BS" userId="S::bryan.slater@caaicon.com::a528b9be-d61b-425d-9248-5e9ee25293c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86" d="100"/>
          <a:sy n="86" d="100"/>
        </p:scale>
        <p:origin x="14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A9FCF-86FD-4115-8B82-567C67C56A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97E06-A2D7-417A-A121-68AEF6030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346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B6D7-C544-4017-8623-16F9B6F476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F09ED-4E20-48D1-9163-88DDBC6A8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765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B6D7-C544-4017-8623-16F9B6F476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F09ED-4E20-48D1-9163-88DDBC6A8EB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1EA52026-6CDB-AEA2-6A31-FEC8C6A070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90" y="5867810"/>
            <a:ext cx="2323514" cy="88817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2F0635-482D-59C0-C34B-AFE25E205BFD}"/>
              </a:ext>
            </a:extLst>
          </p:cNvPr>
          <p:cNvCxnSpPr>
            <a:cxnSpLocks/>
          </p:cNvCxnSpPr>
          <p:nvPr userDrawn="1"/>
        </p:nvCxnSpPr>
        <p:spPr>
          <a:xfrm>
            <a:off x="726621" y="1469571"/>
            <a:ext cx="527412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115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B6D7-C544-4017-8623-16F9B6F476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F09ED-4E20-48D1-9163-88DDBC6A8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062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B6D7-C544-4017-8623-16F9B6F476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F09ED-4E20-48D1-9163-88DDBC6A8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233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B6D7-C544-4017-8623-16F9B6F476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F09ED-4E20-48D1-9163-88DDBC6A8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17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B6D7-C544-4017-8623-16F9B6F476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F09ED-4E20-48D1-9163-88DDBC6A8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750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B6D7-C544-4017-8623-16F9B6F476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F09ED-4E20-48D1-9163-88DDBC6A8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54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079" y="220337"/>
            <a:ext cx="4126702" cy="83177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079" y="1465244"/>
            <a:ext cx="4126702" cy="434064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B6D7-C544-4017-8623-16F9B6F476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F09ED-4E20-48D1-9163-88DDBC6A8EB5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5DEEB5F6-D0A0-7F14-AF82-A180B3E6E2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46" y="5940464"/>
            <a:ext cx="2175959" cy="83177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225B288-E30D-D508-6760-0F88BCAB691E}"/>
              </a:ext>
            </a:extLst>
          </p:cNvPr>
          <p:cNvCxnSpPr/>
          <p:nvPr userDrawn="1"/>
        </p:nvCxnSpPr>
        <p:spPr>
          <a:xfrm>
            <a:off x="302079" y="1052110"/>
            <a:ext cx="2996292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8935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B6D7-C544-4017-8623-16F9B6F476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F09ED-4E20-48D1-9163-88DDBC6A8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78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B6D7-C544-4017-8623-16F9B6F476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F09ED-4E20-48D1-9163-88DDBC6A8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523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9B6D7-C544-4017-8623-16F9B6F476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F09ED-4E20-48D1-9163-88DDBC6A8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121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9B6D7-C544-4017-8623-16F9B6F476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F09ED-4E20-48D1-9163-88DDBC6A8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153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B44D82-9479-E919-0A6F-E21947C5D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4380" y="10"/>
            <a:ext cx="514349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A2EC0F-7AB8-809E-173C-76FAFB3807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446" y="821578"/>
            <a:ext cx="2584324" cy="1983220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500" dirty="0"/>
              <a:t>District Energy Tour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92576A-762B-12BA-1299-99B17915F2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446" y="3253172"/>
            <a:ext cx="2686758" cy="1485319"/>
          </a:xfrm>
          <a:noFill/>
        </p:spPr>
        <p:txBody>
          <a:bodyPr>
            <a:normAutofit/>
          </a:bodyPr>
          <a:lstStyle/>
          <a:p>
            <a:pPr algn="l"/>
            <a:r>
              <a:rPr lang="en-US" dirty="0"/>
              <a:t>Toronto</a:t>
            </a:r>
          </a:p>
          <a:p>
            <a:pPr algn="l"/>
            <a:r>
              <a:rPr lang="en-US" dirty="0"/>
              <a:t>July, 2026</a:t>
            </a: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236356FA-7C6F-DEF2-FFC9-1568CBAEB4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276" y="5609596"/>
            <a:ext cx="3070164" cy="117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206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43D58-CA6A-2978-961A-6EEE3448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854CE-37A0-06CB-45A1-FE98AE9E1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764930" cy="4329848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Deep Lake Water Cooling System</a:t>
            </a:r>
          </a:p>
          <a:p>
            <a:pPr lvl="1"/>
            <a:r>
              <a:rPr lang="en-US" dirty="0"/>
              <a:t>World’s largest lake-powered cooling system</a:t>
            </a:r>
          </a:p>
          <a:p>
            <a:pPr lvl="1"/>
            <a:r>
              <a:rPr lang="en-US" dirty="0"/>
              <a:t>Partnership between City of Toronto and Enwave Energy Corporation</a:t>
            </a:r>
          </a:p>
          <a:p>
            <a:pPr lvl="1"/>
            <a:r>
              <a:rPr lang="en-US" dirty="0"/>
              <a:t>Cooling + potable water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9" name="Picture 8" descr="Toronto's sustainable district cooling | Alfa Laval">
            <a:extLst>
              <a:ext uri="{FF2B5EF4-FFF2-40B4-BE49-F238E27FC236}">
                <a16:creationId xmlns:a16="http://schemas.microsoft.com/office/drawing/2014/main" id="{FF829B0A-9E1A-6B0B-791C-C7B64CC47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8367" y="2248401"/>
            <a:ext cx="4122732" cy="294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030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C11E8-7134-F372-ACAD-A2F88B88F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487BE-5DDB-60A5-E284-DF7F87166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943350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CA" sz="2400" b="1" dirty="0"/>
              <a:t>Deep Intake:</a:t>
            </a:r>
            <a:r>
              <a:rPr lang="en-CA" sz="2400" dirty="0"/>
              <a:t> </a:t>
            </a:r>
          </a:p>
          <a:p>
            <a:pPr marL="0" indent="0">
              <a:buNone/>
            </a:pPr>
            <a:r>
              <a:rPr lang="en-CA" sz="2400" dirty="0"/>
              <a:t>Pipes placed 3.2 miles out into Lake Ontario pull water from 280 feet Consistent temperature of 39°F year-round.</a:t>
            </a:r>
          </a:p>
        </p:txBody>
      </p:sp>
      <p:pic>
        <p:nvPicPr>
          <p:cNvPr id="4" name="Picture 3" descr="Deep Lake Water Cooling System - Wikipedia">
            <a:extLst>
              <a:ext uri="{FF2B5EF4-FFF2-40B4-BE49-F238E27FC236}">
                <a16:creationId xmlns:a16="http://schemas.microsoft.com/office/drawing/2014/main" id="{740E38F6-D39E-6F28-829D-528238380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010613"/>
            <a:ext cx="4236739" cy="283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688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260F5-1D34-FCD1-9644-6CE069005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7F2EF-456D-CA0A-967D-A282B0BF4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24B09-8535-9718-EFE6-DBFE251E1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943350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CA" sz="2400" b="1" dirty="0"/>
              <a:t>Closed Loops &amp; Heat Exchangers</a:t>
            </a:r>
          </a:p>
          <a:p>
            <a:r>
              <a:rPr lang="en-CA" sz="2400" dirty="0"/>
              <a:t>Cold lake water runs through heat exchanger, transferring thermal energy between buildings’ cooling loops and lake water</a:t>
            </a:r>
          </a:p>
          <a:p>
            <a:r>
              <a:rPr lang="en-CA" sz="2400" dirty="0"/>
              <a:t>Lake water then moves on to city’s municipal water plant.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86715B-7AE7-A55E-ACF8-9B92ACDAA5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435477"/>
            <a:ext cx="4175512" cy="313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08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1C251-EC6E-29E7-4450-9F08D592E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73080-02D5-23B2-B5E7-7DD73F635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CAD68-A548-29C5-D817-19EE704BF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943350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CA" sz="2400" b="1" dirty="0"/>
              <a:t>Key Benefits</a:t>
            </a:r>
          </a:p>
          <a:p>
            <a:r>
              <a:rPr lang="en-CA" sz="2400" dirty="0"/>
              <a:t>Annual savings of 90,000 megawatt-hours (80% to 90% compared to traditional chillers) </a:t>
            </a:r>
          </a:p>
          <a:p>
            <a:r>
              <a:rPr lang="en-CA" sz="2400" dirty="0"/>
              <a:t>Eliminates the need for standard chemical-heavy cooling towers and cuts thousands of tons of carbon emissions every year.</a:t>
            </a:r>
          </a:p>
        </p:txBody>
      </p:sp>
      <p:pic>
        <p:nvPicPr>
          <p:cNvPr id="6" name="Picture 5" descr="Toronto's deep lake water cooling (DLWC) is the world's largest. Here's how  it works. - Washington Post">
            <a:extLst>
              <a:ext uri="{FF2B5EF4-FFF2-40B4-BE49-F238E27FC236}">
                <a16:creationId xmlns:a16="http://schemas.microsoft.com/office/drawing/2014/main" id="{CA1BDC38-4A27-4E67-32A4-96F1728FA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1313" y="2507913"/>
            <a:ext cx="4472687" cy="298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0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1718</TotalTime>
  <Words>130</Words>
  <Application>Microsoft Office PowerPoint</Application>
  <PresentationFormat>On-screen Show (4:3)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District Energy Tour</vt:lpstr>
      <vt:lpstr>Overview</vt:lpstr>
      <vt:lpstr>Description</vt:lpstr>
      <vt:lpstr>Description</vt:lpstr>
      <vt:lpstr>Impact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Joshua Curtis</dc:creator>
  <cp:lastModifiedBy>Joshua Curtis</cp:lastModifiedBy>
  <cp:revision>13</cp:revision>
  <dcterms:created xsi:type="dcterms:W3CDTF">2022-08-31T18:03:32Z</dcterms:created>
  <dcterms:modified xsi:type="dcterms:W3CDTF">2026-09-14T18:52:17Z</dcterms:modified>
</cp:coreProperties>
</file>